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81" r:id="rId5"/>
    <p:sldMasterId id="2147483674" r:id="rId6"/>
  </p:sldMasterIdLst>
  <p:notesMasterIdLst>
    <p:notesMasterId r:id="rId60"/>
  </p:notesMasterIdLst>
  <p:handoutMasterIdLst>
    <p:handoutMasterId r:id="rId61"/>
  </p:handoutMasterIdLst>
  <p:sldIdLst>
    <p:sldId id="3509" r:id="rId7"/>
    <p:sldId id="3702" r:id="rId8"/>
    <p:sldId id="3860" r:id="rId9"/>
    <p:sldId id="16242" r:id="rId10"/>
    <p:sldId id="16245" r:id="rId11"/>
    <p:sldId id="16275" r:id="rId12"/>
    <p:sldId id="16276" r:id="rId13"/>
    <p:sldId id="16230" r:id="rId14"/>
    <p:sldId id="16274" r:id="rId15"/>
    <p:sldId id="16279" r:id="rId16"/>
    <p:sldId id="16243" r:id="rId17"/>
    <p:sldId id="16270" r:id="rId18"/>
    <p:sldId id="16244" r:id="rId19"/>
    <p:sldId id="16253" r:id="rId20"/>
    <p:sldId id="16254" r:id="rId21"/>
    <p:sldId id="16255" r:id="rId22"/>
    <p:sldId id="16256" r:id="rId23"/>
    <p:sldId id="16278" r:id="rId24"/>
    <p:sldId id="16271" r:id="rId25"/>
    <p:sldId id="3683" r:id="rId26"/>
    <p:sldId id="16257" r:id="rId27"/>
    <p:sldId id="16258" r:id="rId28"/>
    <p:sldId id="16259" r:id="rId29"/>
    <p:sldId id="305" r:id="rId30"/>
    <p:sldId id="3682" r:id="rId31"/>
    <p:sldId id="16263" r:id="rId32"/>
    <p:sldId id="16264" r:id="rId33"/>
    <p:sldId id="16265" r:id="rId34"/>
    <p:sldId id="16266" r:id="rId35"/>
    <p:sldId id="16236" r:id="rId36"/>
    <p:sldId id="16252" r:id="rId37"/>
    <p:sldId id="16251" r:id="rId38"/>
    <p:sldId id="16267" r:id="rId39"/>
    <p:sldId id="16234" r:id="rId40"/>
    <p:sldId id="16249" r:id="rId41"/>
    <p:sldId id="16233" r:id="rId42"/>
    <p:sldId id="16250" r:id="rId43"/>
    <p:sldId id="16268" r:id="rId44"/>
    <p:sldId id="16238" r:id="rId45"/>
    <p:sldId id="16246" r:id="rId46"/>
    <p:sldId id="16240" r:id="rId47"/>
    <p:sldId id="16239" r:id="rId48"/>
    <p:sldId id="16241" r:id="rId49"/>
    <p:sldId id="16269" r:id="rId50"/>
    <p:sldId id="16247" r:id="rId51"/>
    <p:sldId id="16248" r:id="rId52"/>
    <p:sldId id="16272" r:id="rId53"/>
    <p:sldId id="16273" r:id="rId54"/>
    <p:sldId id="3721" r:id="rId55"/>
    <p:sldId id="3722" r:id="rId56"/>
    <p:sldId id="3725" r:id="rId57"/>
    <p:sldId id="3723" r:id="rId58"/>
    <p:sldId id="3724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087443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174887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262338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349779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437225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524670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7612115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8699558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Introduction" id="{E7039231-87B7-45B9-913D-ADA724A10807}">
          <p14:sldIdLst>
            <p14:sldId id="3509"/>
            <p14:sldId id="3702"/>
          </p14:sldIdLst>
        </p14:section>
        <p14:section name="SAP BTP Cloud Foundry" id="{B2E4B817-42C8-4E6C-86FD-87DE83F86053}">
          <p14:sldIdLst>
            <p14:sldId id="3860"/>
            <p14:sldId id="16242"/>
            <p14:sldId id="16245"/>
            <p14:sldId id="16275"/>
            <p14:sldId id="16276"/>
            <p14:sldId id="16230"/>
            <p14:sldId id="16274"/>
            <p14:sldId id="16279"/>
            <p14:sldId id="16243"/>
          </p14:sldIdLst>
        </p14:section>
        <p14:section name="Services" id="{72B13828-C020-494E-99C5-70C5C405816A}">
          <p14:sldIdLst>
            <p14:sldId id="16270"/>
            <p14:sldId id="16244"/>
            <p14:sldId id="16253"/>
            <p14:sldId id="16254"/>
            <p14:sldId id="16255"/>
            <p14:sldId id="16256"/>
            <p14:sldId id="16278"/>
          </p14:sldIdLst>
        </p14:section>
        <p14:section name="Cas d'usage" id="{327A0F00-E6BB-4D93-8E22-30E902862A9F}">
          <p14:sldIdLst>
            <p14:sldId id="16271"/>
            <p14:sldId id="3683"/>
            <p14:sldId id="16257"/>
            <p14:sldId id="16258"/>
            <p14:sldId id="16259"/>
            <p14:sldId id="305"/>
            <p14:sldId id="3682"/>
            <p14:sldId id="16263"/>
            <p14:sldId id="16264"/>
            <p14:sldId id="16265"/>
          </p14:sldIdLst>
        </p14:section>
        <p14:section name="Gestion Global Account" id="{B9F865E9-AC3D-487C-BA16-446AF757F948}">
          <p14:sldIdLst>
            <p14:sldId id="16266"/>
            <p14:sldId id="16236"/>
            <p14:sldId id="16252"/>
            <p14:sldId id="16251"/>
          </p14:sldIdLst>
        </p14:section>
        <p14:section name="Cloud Connector" id="{FE2D7F6A-44C6-45EE-A3B4-4969F28AC0F0}">
          <p14:sldIdLst>
            <p14:sldId id="16267"/>
            <p14:sldId id="16234"/>
            <p14:sldId id="16249"/>
            <p14:sldId id="16233"/>
            <p14:sldId id="16250"/>
          </p14:sldIdLst>
        </p14:section>
        <p14:section name="Gestion des accès" id="{C50444F2-69A3-409A-8955-25B204327E02}">
          <p14:sldIdLst>
            <p14:sldId id="16268"/>
            <p14:sldId id="16238"/>
            <p14:sldId id="16246"/>
            <p14:sldId id="16240"/>
            <p14:sldId id="16239"/>
            <p14:sldId id="16241"/>
          </p14:sldIdLst>
        </p14:section>
        <p14:section name="Autorisations et rôles" id="{3D6553FD-710D-4309-9897-A011ECBFCCEC}">
          <p14:sldIdLst>
            <p14:sldId id="16269"/>
            <p14:sldId id="16247"/>
            <p14:sldId id="16248"/>
          </p14:sldIdLst>
        </p14:section>
        <p14:section name="Clean Core" id="{E938E198-7C00-4916-B958-D0D98451D961}">
          <p14:sldIdLst>
            <p14:sldId id="16272"/>
            <p14:sldId id="16273"/>
            <p14:sldId id="3721"/>
            <p14:sldId id="3722"/>
            <p14:sldId id="3725"/>
            <p14:sldId id="3723"/>
            <p14:sldId id="37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érémie Malka" initials="JM" lastIdx="3" clrIdx="0">
    <p:extLst>
      <p:ext uri="{19B8F6BF-5375-455C-9EA6-DF929625EA0E}">
        <p15:presenceInfo xmlns:p15="http://schemas.microsoft.com/office/powerpoint/2012/main" userId="Jérémie Mal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341"/>
    <a:srgbClr val="CF056A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FD7"/>
          </a:solidFill>
        </a:fill>
      </a:tcStyle>
    </a:wholeTbl>
    <a:band2H>
      <a:tcTxStyle/>
      <a:tcStyle>
        <a:tcBdr/>
        <a:fill>
          <a:solidFill>
            <a:srgbClr val="E6E8EC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DAF7"/>
          </a:solidFill>
        </a:fill>
      </a:tcStyle>
    </a:wholeTbl>
    <a:band2H>
      <a:tcTxStyle/>
      <a:tcStyle>
        <a:tcBdr/>
        <a:fill>
          <a:solidFill>
            <a:srgbClr val="E7EDFB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5F5F5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82809" autoAdjust="0"/>
  </p:normalViewPr>
  <p:slideViewPr>
    <p:cSldViewPr snapToGrid="0">
      <p:cViewPr varScale="1">
        <p:scale>
          <a:sx n="46" d="100"/>
          <a:sy n="46" d="100"/>
        </p:scale>
        <p:origin x="1422" y="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52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5CA8302-F551-497F-9AAD-1FEB2A4A69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508B81-5DBD-4C94-B19F-A9B9D6168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6A76B-E36E-4AC9-9DED-34F5DE9B998E}" type="datetimeFigureOut">
              <a:rPr lang="fr-FR" smtClean="0"/>
              <a:t>10/07/2025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9097B7-9928-4E59-95AB-E0739F4E6F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1A00DE-F056-40E1-9A52-D2CBBC4C7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98661-9EB9-47E8-AB05-2F3EEE0BB0D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696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956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/>
              <a:t>Discovery:</a:t>
            </a:r>
          </a:p>
          <a:p>
            <a:r>
              <a:rPr lang="fr-FR" dirty="0"/>
              <a:t>https://discovery-center.cloud.sap/protected/index.html#/viewServices</a:t>
            </a:r>
          </a:p>
          <a:p>
            <a:endParaRPr lang="fr-FR" dirty="0"/>
          </a:p>
          <a:p>
            <a:r>
              <a:rPr lang="fr-FR" dirty="0"/>
              <a:t>SAP Web IDE </a:t>
            </a:r>
          </a:p>
          <a:p>
            <a:r>
              <a:rPr lang="fr-FR" dirty="0"/>
              <a:t>Business Application Studio -&gt; SDSI</a:t>
            </a:r>
          </a:p>
          <a:p>
            <a:r>
              <a:rPr lang="fr-FR" dirty="0" err="1"/>
              <a:t>Integration</a:t>
            </a:r>
            <a:r>
              <a:rPr lang="fr-FR" dirty="0"/>
              <a:t> Suite -&gt; TVA Intracom &amp; EDI </a:t>
            </a:r>
            <a:r>
              <a:rPr lang="fr-FR" dirty="0" err="1"/>
              <a:t>Clid.EDit</a:t>
            </a:r>
            <a:endParaRPr lang="fr-FR" dirty="0"/>
          </a:p>
          <a:p>
            <a:r>
              <a:rPr lang="fr-FR" dirty="0"/>
              <a:t>Cloud Application </a:t>
            </a:r>
            <a:r>
              <a:rPr lang="fr-FR" dirty="0" err="1"/>
              <a:t>Programming</a:t>
            </a:r>
            <a:r>
              <a:rPr lang="fr-FR" dirty="0"/>
              <a:t> -&gt; CRM V2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3156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8C741-532E-D153-8E22-F667EA664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D0524D-2AD9-78D1-304C-D76A897E0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A149C4-F467-A937-7095-C68E820F1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/>
              <a:t>Estimator</a:t>
            </a:r>
            <a:r>
              <a:rPr lang="fr-FR" b="1" u="sng" dirty="0"/>
              <a:t> STMS</a:t>
            </a:r>
          </a:p>
          <a:p>
            <a:r>
              <a:rPr lang="fr-FR" dirty="0"/>
              <a:t>https://discovery-center.cloud.sap/protected/index.html#/estimator/?commercialModel=cpea</a:t>
            </a:r>
          </a:p>
        </p:txBody>
      </p:sp>
    </p:spTree>
    <p:extLst>
      <p:ext uri="{BB962C8B-B14F-4D97-AF65-F5344CB8AC3E}">
        <p14:creationId xmlns:p14="http://schemas.microsoft.com/office/powerpoint/2010/main" val="254849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D526-9600-1A42-C9AB-8231A9D8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DEEEC4-CD24-BE7A-E2FE-EC4228F9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E0DA42-655C-98D5-FA85-4A049553A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/>
              <a:t>Estimator</a:t>
            </a:r>
            <a:r>
              <a:rPr lang="fr-FR" b="1" u="sng" dirty="0"/>
              <a:t> STMS</a:t>
            </a:r>
          </a:p>
          <a:p>
            <a:r>
              <a:rPr lang="fr-FR" dirty="0"/>
              <a:t>https://discovery-center.cloud.sap/protected/index.html#/serviceCatalog/sap-build-work-zone-standard-edition?region=all</a:t>
            </a:r>
          </a:p>
        </p:txBody>
      </p:sp>
    </p:spTree>
    <p:extLst>
      <p:ext uri="{BB962C8B-B14F-4D97-AF65-F5344CB8AC3E}">
        <p14:creationId xmlns:p14="http://schemas.microsoft.com/office/powerpoint/2010/main" val="1814033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DC25B-2A06-D2EA-8243-D396C717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F95334-B42A-CA58-C2EC-4D13D794F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14D883-9CCF-60D3-B567-CCA57C53E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/>
              <a:t>Estimator</a:t>
            </a:r>
            <a:r>
              <a:rPr lang="fr-FR" b="1" u="sng" dirty="0"/>
              <a:t> STMS</a:t>
            </a:r>
          </a:p>
          <a:p>
            <a:endParaRPr lang="fr-FR" b="1" u="sng" dirty="0"/>
          </a:p>
          <a:p>
            <a:r>
              <a:rPr lang="fr-FR" dirty="0"/>
              <a:t>https://hcsizingestimator.cfapps.eu10.hana.ondemand.com/</a:t>
            </a:r>
          </a:p>
          <a:p>
            <a:r>
              <a:rPr lang="fr-FR" dirty="0"/>
              <a:t>https://discovery-center.cloud.sap/protected/index.html#/serviceCatalog/sap-hana-cloud?region=all&amp;tab=service_plan&amp;commercialModel=cpea</a:t>
            </a:r>
          </a:p>
        </p:txBody>
      </p:sp>
    </p:spTree>
    <p:extLst>
      <p:ext uri="{BB962C8B-B14F-4D97-AF65-F5344CB8AC3E}">
        <p14:creationId xmlns:p14="http://schemas.microsoft.com/office/powerpoint/2010/main" val="83229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511D-1342-E043-4D6E-FDFC2F2B7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F7AA669-5D4F-C2B8-8114-D454E0B46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61354E-0E61-A250-D8FA-468DB87F0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/>
              <a:t>Estimator</a:t>
            </a:r>
            <a:r>
              <a:rPr lang="fr-FR" b="1" u="sng" dirty="0"/>
              <a:t> STMS</a:t>
            </a:r>
          </a:p>
          <a:p>
            <a:r>
              <a:rPr lang="fr-FR" dirty="0"/>
              <a:t>https://discovery-center.cloud.sap/protected/index.html#/serviceCatalog/integration-suite?region=all&amp;tab=&amp;commercialModel=cpea</a:t>
            </a:r>
          </a:p>
          <a:p>
            <a:endParaRPr lang="fr-FR" dirty="0"/>
          </a:p>
          <a:p>
            <a:r>
              <a:rPr lang="fr-FR" dirty="0"/>
              <a:t>POC en pause</a:t>
            </a:r>
          </a:p>
          <a:p>
            <a:r>
              <a:rPr lang="fr-FR" dirty="0"/>
              <a:t>Flow Interfaces TVA Intracom SAP -&gt; </a:t>
            </a:r>
            <a:r>
              <a:rPr lang="fr-FR" dirty="0" err="1"/>
              <a:t>exterieur</a:t>
            </a:r>
            <a:endParaRPr lang="fr-F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Flow intégration EDI </a:t>
            </a:r>
            <a:r>
              <a:rPr lang="fr-FR" dirty="0" err="1"/>
              <a:t>Clic.Edit</a:t>
            </a:r>
            <a:r>
              <a:rPr lang="fr-FR" dirty="0"/>
              <a:t> SAP -&gt; </a:t>
            </a:r>
            <a:r>
              <a:rPr lang="fr-FR" dirty="0" err="1"/>
              <a:t>exterieur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CRM V2 2027 Live</a:t>
            </a:r>
          </a:p>
          <a:p>
            <a:r>
              <a:rPr lang="fr-FR" dirty="0"/>
              <a:t>Intégration Suite prêt</a:t>
            </a:r>
          </a:p>
        </p:txBody>
      </p:sp>
    </p:spTree>
    <p:extLst>
      <p:ext uri="{BB962C8B-B14F-4D97-AF65-F5344CB8AC3E}">
        <p14:creationId xmlns:p14="http://schemas.microsoft.com/office/powerpoint/2010/main" val="157102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6AB48-BEFC-1D32-B0D9-6B4ABB1AF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856E23-B1E7-CB75-64E5-DB2D7EC5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CF7F00-0401-745B-10A0-CB84F2C68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544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Cas d’usage Printemps:</a:t>
            </a:r>
          </a:p>
          <a:p>
            <a:r>
              <a:rPr lang="fr-FR" dirty="0"/>
              <a:t>Exposer aux concessions le stock en temps réel </a:t>
            </a:r>
          </a:p>
        </p:txBody>
      </p:sp>
    </p:spTree>
    <p:extLst>
      <p:ext uri="{BB962C8B-B14F-4D97-AF65-F5344CB8AC3E}">
        <p14:creationId xmlns:p14="http://schemas.microsoft.com/office/powerpoint/2010/main" val="3640922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/>
              <a:t>Global Account STMS</a:t>
            </a:r>
          </a:p>
          <a:p>
            <a:r>
              <a:rPr lang="fr-FR" dirty="0"/>
              <a:t>https://emea.cockpit.btp.cloud.sap/cockpit/#/globalaccount/213f7f7e-2d02-47b7-af5e-d9161f0b7c0b/accountModel&amp;//?section=HierarchySection&amp;view=TreeTableView</a:t>
            </a:r>
          </a:p>
        </p:txBody>
      </p:sp>
    </p:spTree>
    <p:extLst>
      <p:ext uri="{BB962C8B-B14F-4D97-AF65-F5344CB8AC3E}">
        <p14:creationId xmlns:p14="http://schemas.microsoft.com/office/powerpoint/2010/main" val="3638180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A0BD0-1148-C470-06C0-330AA5AB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369B74-7700-E2E9-AD63-406DCA031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F01A5A-E7B9-A448-0FDF-851B06910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/>
              <a:t>Global Account STMS</a:t>
            </a:r>
          </a:p>
          <a:p>
            <a:r>
              <a:rPr lang="fr-FR" dirty="0"/>
              <a:t>https://emea.cockpit.btp.cloud.sap/cockpit/#/globalaccount/213f7f7e-2d02-47b7-af5e-d9161f0b7c0b/accountModel&amp;//?section=HierarchySection&amp;view=TreeTableView</a:t>
            </a:r>
          </a:p>
        </p:txBody>
      </p:sp>
    </p:spTree>
    <p:extLst>
      <p:ext uri="{BB962C8B-B14F-4D97-AF65-F5344CB8AC3E}">
        <p14:creationId xmlns:p14="http://schemas.microsoft.com/office/powerpoint/2010/main" val="193308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3FCD0-B063-9490-250D-F631F825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745FA7-9CBD-0DF3-4EC7-BDE8D3257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EE8954-A6D2-4670-CA47-164D1A7DA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/>
              <a:t>Cost</a:t>
            </a:r>
            <a:r>
              <a:rPr lang="fr-FR" b="1" u="sng" dirty="0"/>
              <a:t> &amp; Usage STMS</a:t>
            </a:r>
          </a:p>
          <a:p>
            <a:r>
              <a:rPr lang="fr-FR" dirty="0"/>
              <a:t>https://emea.cockpit.btp.cloud.sap/cockpit/#/globalaccount/213f7f7e-2d02-47b7-af5e-d9161f0b7c0b/usageAndCost&amp;//viewBy=service&amp;tab=billing</a:t>
            </a:r>
          </a:p>
        </p:txBody>
      </p:sp>
    </p:spTree>
    <p:extLst>
      <p:ext uri="{BB962C8B-B14F-4D97-AF65-F5344CB8AC3E}">
        <p14:creationId xmlns:p14="http://schemas.microsoft.com/office/powerpoint/2010/main" val="390904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7112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04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10E00-EDEC-282C-2CCA-8B40E9CB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A59F0B-EAE0-1D60-2E77-556D1EE85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BE7952-5D3A-B131-C436-06093B56E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845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815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B6A6C-EAD6-3332-466E-E25A19F7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E182E9D-ABBD-04FD-6935-8F6B45E05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C027BA-95CF-E01C-702E-8D1DD5D0D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0739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9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9CB-AFE0-D2BA-87C0-FFC171C6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1F6281E-0F42-8A5B-9EB5-6EEACCB17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5A84F0-E5E2-94AE-1763-01016EF4A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6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8039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044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304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D2367-F170-1E10-8C37-31C0D47C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649D01A-6AD2-0867-4494-91AF009DA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78FA84-F9D0-7C52-AD4D-83458FC3C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289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373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4D1D5-1AD4-A6CC-3FFB-B4B035B4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E32E7F-091E-FB28-0EEC-714047BB1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36DC3A-0F7F-355E-3914-2E5134A4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289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3012D-4787-4E5C-F8A2-EB218D4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40CA34-11E7-B519-EF38-B9FF1D760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F40326-CD33-515C-3A48-B46D2B91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/>
              <a:t>Estimator</a:t>
            </a:r>
            <a:r>
              <a:rPr lang="fr-FR" b="1" u="sng" dirty="0"/>
              <a:t> STMS</a:t>
            </a:r>
          </a:p>
          <a:p>
            <a:endParaRPr lang="fr-FR" b="1" u="sng" dirty="0"/>
          </a:p>
          <a:p>
            <a:r>
              <a:rPr lang="fr-FR" dirty="0"/>
              <a:t>https://hcsizingestimator.cfapps.eu10.hana.ondemand.com/</a:t>
            </a:r>
          </a:p>
          <a:p>
            <a:r>
              <a:rPr lang="fr-FR" dirty="0"/>
              <a:t>https://discovery-center.cloud.sap/protected/index.html#/serviceCatalog/sap-hana-cloud?region=all&amp;tab=service_plan&amp;commercialModel=cpea</a:t>
            </a:r>
          </a:p>
        </p:txBody>
      </p:sp>
    </p:spTree>
    <p:extLst>
      <p:ext uri="{BB962C8B-B14F-4D97-AF65-F5344CB8AC3E}">
        <p14:creationId xmlns:p14="http://schemas.microsoft.com/office/powerpoint/2010/main" val="389123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95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114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353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95284-8F4C-2544-5304-01B58304C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763DD93-8387-AFAE-476F-53872441C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146983-A0FD-9A02-397B-80723F3A9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51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2A156-E390-FA52-436B-410AB9470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25C8ED-E5D3-0511-DA7F-CF9F6DE0B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570132-42C8-98A1-F452-8F959514A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933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166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7E0DA5-1A84-457E-8089-6F317ED0D4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1614"/>
            <a:ext cx="24377904" cy="11417808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1D71088A-448F-426E-9A9F-5E69C1121E35}"/>
              </a:ext>
            </a:extLst>
          </p:cNvPr>
          <p:cNvSpPr/>
          <p:nvPr userDrawn="1"/>
        </p:nvSpPr>
        <p:spPr>
          <a:xfrm rot="106">
            <a:off x="3109" y="7605973"/>
            <a:ext cx="24377782" cy="3819866"/>
          </a:xfrm>
          <a:prstGeom prst="rect">
            <a:avLst/>
          </a:prstGeom>
          <a:solidFill>
            <a:srgbClr val="1568AB"/>
          </a:solidFill>
          <a:ln w="25400">
            <a:solidFill>
              <a:schemeClr val="accent1">
                <a:alpha val="0"/>
              </a:schemeClr>
            </a:solidFill>
            <a:bevel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4" name="Technical and financial Bid">
            <a:extLst>
              <a:ext uri="{FF2B5EF4-FFF2-40B4-BE49-F238E27FC236}">
                <a16:creationId xmlns:a16="http://schemas.microsoft.com/office/drawing/2014/main" id="{A912186B-0399-4C1C-8355-0F5E95DDC75C}"/>
              </a:ext>
            </a:extLst>
          </p:cNvPr>
          <p:cNvSpPr txBox="1">
            <a:spLocks noGrp="1"/>
          </p:cNvSpPr>
          <p:nvPr>
            <p:ph type="subTitle" sz="quarter" idx="1" hasCustomPrompt="1"/>
          </p:nvPr>
        </p:nvSpPr>
        <p:spPr>
          <a:xfrm>
            <a:off x="989538" y="9821611"/>
            <a:ext cx="17071024" cy="1116865"/>
          </a:xfrm>
          <a:prstGeom prst="rect">
            <a:avLst/>
          </a:prstGeom>
        </p:spPr>
        <p:txBody>
          <a:bodyPr/>
          <a:lstStyle>
            <a:lvl1pPr algn="l">
              <a:spcBef>
                <a:spcPts val="900"/>
              </a:spcBef>
              <a:defRPr sz="500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Sous-titre 1</a:t>
            </a:r>
            <a:endParaRPr dirty="0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7ECDADA6-69BD-4872-9B8C-9B28C12C6D0D}"/>
              </a:ext>
            </a:extLst>
          </p:cNvPr>
          <p:cNvSpPr/>
          <p:nvPr userDrawn="1"/>
        </p:nvSpPr>
        <p:spPr>
          <a:xfrm>
            <a:off x="1138869" y="9599696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16" name="STMS2-BLEU CLAIR.png" descr="STMS2-BLEU CLAIR.png">
            <a:extLst>
              <a:ext uri="{FF2B5EF4-FFF2-40B4-BE49-F238E27FC236}">
                <a16:creationId xmlns:a16="http://schemas.microsoft.com/office/drawing/2014/main" id="{011090BE-9F59-4182-BB62-E5AC4A643A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01" y="592500"/>
            <a:ext cx="5835437" cy="892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2B9A1C-80FB-4CDF-BFE4-FA95AD254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8587" y="7892618"/>
            <a:ext cx="17071975" cy="1555750"/>
          </a:xfrm>
          <a:prstGeom prst="rect">
            <a:avLst/>
          </a:prstGeom>
        </p:spPr>
        <p:txBody>
          <a:bodyPr tIns="4680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845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45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45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845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845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Titre 1</a:t>
            </a:r>
          </a:p>
        </p:txBody>
      </p:sp>
    </p:spTree>
    <p:extLst>
      <p:ext uri="{BB962C8B-B14F-4D97-AF65-F5344CB8AC3E}">
        <p14:creationId xmlns:p14="http://schemas.microsoft.com/office/powerpoint/2010/main" val="172723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1361210-A1A7-47B2-95B7-D849AD425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910"/>
            <a:ext cx="24384000" cy="10265664"/>
          </a:xfrm>
          <a:prstGeom prst="rect">
            <a:avLst/>
          </a:prstGeom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6" name="Numéro de diapositive">
            <a:extLst>
              <a:ext uri="{FF2B5EF4-FFF2-40B4-BE49-F238E27FC236}">
                <a16:creationId xmlns:a16="http://schemas.microsoft.com/office/drawing/2014/main" id="{63F75A3A-F8DE-43AC-BA85-7439141B2755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840DC7F3-0651-4CC3-99A1-999E28907E3D}"/>
              </a:ext>
            </a:extLst>
          </p:cNvPr>
          <p:cNvSpPr/>
          <p:nvPr userDrawn="1"/>
        </p:nvSpPr>
        <p:spPr>
          <a:xfrm>
            <a:off x="1417082" y="337780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40" name="STMS2-BLEU CLAIR.png" descr="STMS2-BLEU CLAIR.png">
            <a:extLst>
              <a:ext uri="{FF2B5EF4-FFF2-40B4-BE49-F238E27FC236}">
                <a16:creationId xmlns:a16="http://schemas.microsoft.com/office/drawing/2014/main" id="{0DCFB086-2C60-426B-9462-4E8C3276B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68121A0E-D216-4669-83CC-EC70238EA205}"/>
              </a:ext>
            </a:extLst>
          </p:cNvPr>
          <p:cNvSpPr/>
          <p:nvPr userDrawn="1"/>
        </p:nvSpPr>
        <p:spPr>
          <a:xfrm>
            <a:off x="46067" y="-1534"/>
            <a:ext cx="23152723" cy="3514088"/>
          </a:xfrm>
          <a:prstGeom prst="rect">
            <a:avLst/>
          </a:prstGeom>
          <a:ln w="12700">
            <a:noFill/>
            <a:miter lim="400000"/>
          </a:ln>
        </p:spPr>
        <p:txBody>
          <a:bodyPr lIns="720000" tIns="108744" rIns="108744" bIns="108744"/>
          <a:lstStyle/>
          <a:p>
            <a:pPr lvl="0">
              <a:lnSpc>
                <a:spcPct val="130000"/>
              </a:lnSpc>
              <a:spcBef>
                <a:spcPts val="500"/>
              </a:spcBef>
            </a:pPr>
            <a:r>
              <a:rPr lang="fr-FR" sz="14200" dirty="0">
                <a:solidFill>
                  <a:srgbClr val="1568AB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  <a:endParaRPr sz="14200" dirty="0">
              <a:solidFill>
                <a:srgbClr val="1568AB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54" name="Texte niveau 1…">
            <a:extLst>
              <a:ext uri="{FF2B5EF4-FFF2-40B4-BE49-F238E27FC236}">
                <a16:creationId xmlns:a16="http://schemas.microsoft.com/office/drawing/2014/main" id="{8B53FAAC-BEFF-4F81-934D-9A52E76FAE9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694521" y="6148451"/>
            <a:ext cx="17071025" cy="507777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A756E-9F82-4982-AE09-5CEE27FDB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2650" y="3959225"/>
            <a:ext cx="13213416" cy="112871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r">
              <a:lnSpc>
                <a:spcPct val="200000"/>
              </a:lnSpc>
              <a:defRPr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2552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hat, homme, regardant, avant&#10;&#10;Description générée automatiquement">
            <a:extLst>
              <a:ext uri="{FF2B5EF4-FFF2-40B4-BE49-F238E27FC236}">
                <a16:creationId xmlns:a16="http://schemas.microsoft.com/office/drawing/2014/main" id="{7CCC0518-43BF-4FC5-9D20-08785A300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0"/>
            <a:ext cx="24384000" cy="5140181"/>
          </a:xfrm>
          <a:prstGeom prst="rect">
            <a:avLst/>
          </a:prstGeom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8" name="Rectangle">
            <a:extLst>
              <a:ext uri="{FF2B5EF4-FFF2-40B4-BE49-F238E27FC236}">
                <a16:creationId xmlns:a16="http://schemas.microsoft.com/office/drawing/2014/main" id="{840DC7F3-0651-4CC3-99A1-999E28907E3D}"/>
              </a:ext>
            </a:extLst>
          </p:cNvPr>
          <p:cNvSpPr/>
          <p:nvPr userDrawn="1"/>
        </p:nvSpPr>
        <p:spPr>
          <a:xfrm>
            <a:off x="1417082" y="337780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40" name="STMS2-BLEU CLAIR.png" descr="STMS2-BLEU CLAIR.png">
            <a:extLst>
              <a:ext uri="{FF2B5EF4-FFF2-40B4-BE49-F238E27FC236}">
                <a16:creationId xmlns:a16="http://schemas.microsoft.com/office/drawing/2014/main" id="{0DCFB086-2C60-426B-9462-4E8C3276B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68121A0E-D216-4669-83CC-EC70238EA205}"/>
              </a:ext>
            </a:extLst>
          </p:cNvPr>
          <p:cNvSpPr/>
          <p:nvPr userDrawn="1"/>
        </p:nvSpPr>
        <p:spPr>
          <a:xfrm>
            <a:off x="46067" y="-1534"/>
            <a:ext cx="23152723" cy="3514088"/>
          </a:xfrm>
          <a:prstGeom prst="rect">
            <a:avLst/>
          </a:prstGeom>
          <a:ln w="12700">
            <a:noFill/>
            <a:miter lim="400000"/>
          </a:ln>
        </p:spPr>
        <p:txBody>
          <a:bodyPr lIns="720000" tIns="108744" rIns="108744" bIns="108744"/>
          <a:lstStyle/>
          <a:p>
            <a:pPr lvl="0">
              <a:lnSpc>
                <a:spcPct val="130000"/>
              </a:lnSpc>
              <a:spcBef>
                <a:spcPts val="500"/>
              </a:spcBef>
            </a:pPr>
            <a:r>
              <a:rPr lang="fr-FR" sz="14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  <a:endParaRPr sz="14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23" name="01">
            <a:extLst>
              <a:ext uri="{FF2B5EF4-FFF2-40B4-BE49-F238E27FC236}">
                <a16:creationId xmlns:a16="http://schemas.microsoft.com/office/drawing/2014/main" id="{4EF5184D-CDD7-4F4F-ACA4-D9FE34F9C0F6}"/>
              </a:ext>
            </a:extLst>
          </p:cNvPr>
          <p:cNvSpPr txBox="1"/>
          <p:nvPr/>
        </p:nvSpPr>
        <p:spPr>
          <a:xfrm>
            <a:off x="1050822" y="6077146"/>
            <a:ext cx="1735590" cy="1005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01 </a:t>
            </a:r>
          </a:p>
        </p:txBody>
      </p:sp>
      <p:sp>
        <p:nvSpPr>
          <p:cNvPr id="27" name="02">
            <a:extLst>
              <a:ext uri="{FF2B5EF4-FFF2-40B4-BE49-F238E27FC236}">
                <a16:creationId xmlns:a16="http://schemas.microsoft.com/office/drawing/2014/main" id="{EF0573AA-E45A-472E-BF56-529000902479}"/>
              </a:ext>
            </a:extLst>
          </p:cNvPr>
          <p:cNvSpPr txBox="1"/>
          <p:nvPr/>
        </p:nvSpPr>
        <p:spPr>
          <a:xfrm>
            <a:off x="1065255" y="8359799"/>
            <a:ext cx="1735588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02 </a:t>
            </a:r>
          </a:p>
        </p:txBody>
      </p:sp>
      <p:sp>
        <p:nvSpPr>
          <p:cNvPr id="33" name="03">
            <a:extLst>
              <a:ext uri="{FF2B5EF4-FFF2-40B4-BE49-F238E27FC236}">
                <a16:creationId xmlns:a16="http://schemas.microsoft.com/office/drawing/2014/main" id="{768B8EB7-0CA7-4C95-A906-B9BEDD056E1F}"/>
              </a:ext>
            </a:extLst>
          </p:cNvPr>
          <p:cNvSpPr txBox="1"/>
          <p:nvPr/>
        </p:nvSpPr>
        <p:spPr>
          <a:xfrm>
            <a:off x="1050822" y="10674313"/>
            <a:ext cx="1735590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03 </a:t>
            </a:r>
          </a:p>
        </p:txBody>
      </p:sp>
      <p:sp>
        <p:nvSpPr>
          <p:cNvPr id="38" name="04">
            <a:extLst>
              <a:ext uri="{FF2B5EF4-FFF2-40B4-BE49-F238E27FC236}">
                <a16:creationId xmlns:a16="http://schemas.microsoft.com/office/drawing/2014/main" id="{E761BD76-D13B-4656-A470-D13F84AC8AFA}"/>
              </a:ext>
            </a:extLst>
          </p:cNvPr>
          <p:cNvSpPr txBox="1"/>
          <p:nvPr/>
        </p:nvSpPr>
        <p:spPr>
          <a:xfrm>
            <a:off x="8293997" y="6077146"/>
            <a:ext cx="1735590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04 </a:t>
            </a:r>
          </a:p>
        </p:txBody>
      </p:sp>
      <p:sp>
        <p:nvSpPr>
          <p:cNvPr id="43" name="05">
            <a:extLst>
              <a:ext uri="{FF2B5EF4-FFF2-40B4-BE49-F238E27FC236}">
                <a16:creationId xmlns:a16="http://schemas.microsoft.com/office/drawing/2014/main" id="{E82E5A71-9E39-4DEC-9956-799A56B8A28E}"/>
              </a:ext>
            </a:extLst>
          </p:cNvPr>
          <p:cNvSpPr txBox="1"/>
          <p:nvPr/>
        </p:nvSpPr>
        <p:spPr>
          <a:xfrm>
            <a:off x="8308430" y="8359799"/>
            <a:ext cx="1735589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05 </a:t>
            </a:r>
          </a:p>
        </p:txBody>
      </p:sp>
      <p:sp>
        <p:nvSpPr>
          <p:cNvPr id="46" name="06">
            <a:extLst>
              <a:ext uri="{FF2B5EF4-FFF2-40B4-BE49-F238E27FC236}">
                <a16:creationId xmlns:a16="http://schemas.microsoft.com/office/drawing/2014/main" id="{03FEBEC6-DF7A-401B-8063-CA328FA2D2C1}"/>
              </a:ext>
            </a:extLst>
          </p:cNvPr>
          <p:cNvSpPr txBox="1"/>
          <p:nvPr/>
        </p:nvSpPr>
        <p:spPr>
          <a:xfrm>
            <a:off x="8293997" y="10617302"/>
            <a:ext cx="1735590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06 </a:t>
            </a:r>
          </a:p>
        </p:txBody>
      </p:sp>
      <p:sp>
        <p:nvSpPr>
          <p:cNvPr id="50" name="07">
            <a:extLst>
              <a:ext uri="{FF2B5EF4-FFF2-40B4-BE49-F238E27FC236}">
                <a16:creationId xmlns:a16="http://schemas.microsoft.com/office/drawing/2014/main" id="{A0B894CD-044E-47D2-8E94-9B263F1B1C53}"/>
              </a:ext>
            </a:extLst>
          </p:cNvPr>
          <p:cNvSpPr txBox="1"/>
          <p:nvPr/>
        </p:nvSpPr>
        <p:spPr>
          <a:xfrm>
            <a:off x="15537172" y="6077146"/>
            <a:ext cx="1735590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07 </a:t>
            </a:r>
          </a:p>
        </p:txBody>
      </p:sp>
      <p:sp>
        <p:nvSpPr>
          <p:cNvPr id="54" name="08">
            <a:extLst>
              <a:ext uri="{FF2B5EF4-FFF2-40B4-BE49-F238E27FC236}">
                <a16:creationId xmlns:a16="http://schemas.microsoft.com/office/drawing/2014/main" id="{8A9F4A65-A64F-4AC4-BA0E-0B1200A6668D}"/>
              </a:ext>
            </a:extLst>
          </p:cNvPr>
          <p:cNvSpPr txBox="1"/>
          <p:nvPr/>
        </p:nvSpPr>
        <p:spPr>
          <a:xfrm>
            <a:off x="15551604" y="8359799"/>
            <a:ext cx="1735589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08 </a:t>
            </a:r>
          </a:p>
        </p:txBody>
      </p:sp>
      <p:sp>
        <p:nvSpPr>
          <p:cNvPr id="58" name="09">
            <a:extLst>
              <a:ext uri="{FF2B5EF4-FFF2-40B4-BE49-F238E27FC236}">
                <a16:creationId xmlns:a16="http://schemas.microsoft.com/office/drawing/2014/main" id="{49CD53E9-5585-456D-8765-3F7DECAA659C}"/>
              </a:ext>
            </a:extLst>
          </p:cNvPr>
          <p:cNvSpPr txBox="1"/>
          <p:nvPr/>
        </p:nvSpPr>
        <p:spPr>
          <a:xfrm>
            <a:off x="15537172" y="10674313"/>
            <a:ext cx="1735590" cy="10058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 defTabSz="457200">
              <a:defRPr sz="6000" b="1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defRPr>
            </a:lvl1pPr>
          </a:lstStyle>
          <a:p>
            <a:pPr>
              <a:defRPr sz="2900" b="0">
                <a:solidFill>
                  <a:schemeClr val="accent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sz="6000" b="1" dirty="0">
                <a:solidFill>
                  <a:schemeClr val="accent4"/>
                </a:solidFill>
                <a:latin typeface="Exo 2"/>
                <a:ea typeface="Exo 2"/>
                <a:cs typeface="Exo 2"/>
                <a:sym typeface="Exo 2"/>
              </a:rPr>
              <a:t>09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4C1DA9-92B3-48BE-B1F9-81ADD49EAD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0624" y="6160343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First Key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D457CC50-EB12-4BF5-933E-ED888ADC90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8401" y="8391661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Second Key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69BE4433-3D5C-48DB-9D1E-11F1BE09BA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38400" y="9266852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Second Key précision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C6658DF3-D3A7-4AF6-B585-B526569F2F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5373" y="10724104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 err="1"/>
              <a:t>Third</a:t>
            </a:r>
            <a:r>
              <a:rPr lang="fr-FR" dirty="0"/>
              <a:t> Key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6706B90F-378D-47AF-A7D6-13AD4AA09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5372" y="11599295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9AF9B313-6C11-4386-BF91-6C34273949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9918" y="6084913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4 Key</a:t>
            </a:r>
          </a:p>
        </p:txBody>
      </p:sp>
      <p:sp>
        <p:nvSpPr>
          <p:cNvPr id="66" name="Espace réservé du texte 2">
            <a:extLst>
              <a:ext uri="{FF2B5EF4-FFF2-40B4-BE49-F238E27FC236}">
                <a16:creationId xmlns:a16="http://schemas.microsoft.com/office/drawing/2014/main" id="{DBA95D56-9DD1-41E2-A786-14AD1CA19A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69917" y="6960104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67" name="Espace réservé du texte 2">
            <a:extLst>
              <a:ext uri="{FF2B5EF4-FFF2-40B4-BE49-F238E27FC236}">
                <a16:creationId xmlns:a16="http://schemas.microsoft.com/office/drawing/2014/main" id="{89B0926F-A79D-4210-A1BB-F9A87B1993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54678" y="8471643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5 Key</a:t>
            </a:r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75AC11D1-44D6-402D-88AB-0DFFCAF93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54677" y="9346834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69" name="Espace réservé du texte 2">
            <a:extLst>
              <a:ext uri="{FF2B5EF4-FFF2-40B4-BE49-F238E27FC236}">
                <a16:creationId xmlns:a16="http://schemas.microsoft.com/office/drawing/2014/main" id="{93F1E441-9122-4903-B2F1-515272A4FA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60624" y="7019432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70" name="Espace réservé du texte 2">
            <a:extLst>
              <a:ext uri="{FF2B5EF4-FFF2-40B4-BE49-F238E27FC236}">
                <a16:creationId xmlns:a16="http://schemas.microsoft.com/office/drawing/2014/main" id="{636D63F8-4EB7-4B70-B664-EE75E2EB5D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9917" y="10674313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lang="fr-FR" sz="3600" b="0" i="0" u="none" strike="noStrike" cap="none" spc="0" baseline="0" dirty="0">
                <a:ln>
                  <a:noFill/>
                </a:ln>
                <a:solidFill>
                  <a:srgbClr val="797979"/>
                </a:solidFill>
                <a:uFillTx/>
                <a:latin typeface="Calibri" panose="020F0502020204030204" pitchFamily="34" charset="0"/>
                <a:ea typeface="Exo 2 Light"/>
                <a:cs typeface="Calibri" panose="020F0502020204030204" pitchFamily="34" charset="0"/>
                <a:sym typeface="Exo 2 Light"/>
              </a:defRPr>
            </a:lvl1pPr>
          </a:lstStyle>
          <a:p>
            <a:pPr marL="0" marR="0" lvl="0" indent="0" algn="l" defTabSz="1087443" rtl="0" latinLnBrk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Key</a:t>
            </a:r>
          </a:p>
        </p:txBody>
      </p:sp>
      <p:sp>
        <p:nvSpPr>
          <p:cNvPr id="71" name="Espace réservé du texte 2">
            <a:extLst>
              <a:ext uri="{FF2B5EF4-FFF2-40B4-BE49-F238E27FC236}">
                <a16:creationId xmlns:a16="http://schemas.microsoft.com/office/drawing/2014/main" id="{4C5D9A53-485E-4594-ACC0-642DE81FD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69916" y="11571926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72" name="Espace réservé du texte 2">
            <a:extLst>
              <a:ext uri="{FF2B5EF4-FFF2-40B4-BE49-F238E27FC236}">
                <a16:creationId xmlns:a16="http://schemas.microsoft.com/office/drawing/2014/main" id="{84181D83-C13E-43A2-BC07-7A161FB0EA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945845" y="6125395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lang="fr-FR" sz="3600" b="0" i="0" u="none" strike="noStrike" cap="none" spc="0" baseline="0" dirty="0">
                <a:ln>
                  <a:noFill/>
                </a:ln>
                <a:solidFill>
                  <a:srgbClr val="797979"/>
                </a:solidFill>
                <a:uFillTx/>
                <a:latin typeface="Calibri" panose="020F0502020204030204" pitchFamily="34" charset="0"/>
                <a:ea typeface="Exo 2 Light"/>
                <a:cs typeface="Calibri" panose="020F0502020204030204" pitchFamily="34" charset="0"/>
                <a:sym typeface="Exo 2 Light"/>
              </a:defRPr>
            </a:lvl1pPr>
          </a:lstStyle>
          <a:p>
            <a:pPr marL="0" marR="0" lvl="0" indent="0" algn="l" defTabSz="1087443" rtl="0" latinLnBrk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Key</a:t>
            </a:r>
          </a:p>
        </p:txBody>
      </p:sp>
      <p:sp>
        <p:nvSpPr>
          <p:cNvPr id="73" name="Espace réservé du texte 2">
            <a:extLst>
              <a:ext uri="{FF2B5EF4-FFF2-40B4-BE49-F238E27FC236}">
                <a16:creationId xmlns:a16="http://schemas.microsoft.com/office/drawing/2014/main" id="{4E626F63-22AC-4B6D-85E2-6334E781D7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945844" y="7023008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74" name="Espace réservé du texte 2">
            <a:extLst>
              <a:ext uri="{FF2B5EF4-FFF2-40B4-BE49-F238E27FC236}">
                <a16:creationId xmlns:a16="http://schemas.microsoft.com/office/drawing/2014/main" id="{78CFB465-8BDE-4993-B4F4-1B30CEBBF9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981240" y="8476158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lang="fr-FR" sz="3600" b="0" i="0" u="none" strike="noStrike" cap="none" spc="0" baseline="0" dirty="0">
                <a:ln>
                  <a:noFill/>
                </a:ln>
                <a:solidFill>
                  <a:srgbClr val="797979"/>
                </a:solidFill>
                <a:uFillTx/>
                <a:latin typeface="Calibri" panose="020F0502020204030204" pitchFamily="34" charset="0"/>
                <a:ea typeface="Exo 2 Light"/>
                <a:cs typeface="Calibri" panose="020F0502020204030204" pitchFamily="34" charset="0"/>
                <a:sym typeface="Exo 2 Light"/>
              </a:defRPr>
            </a:lvl1pPr>
          </a:lstStyle>
          <a:p>
            <a:pPr marL="0" marR="0" lvl="0" indent="0" algn="l" defTabSz="1087443" rtl="0" latinLnBrk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Key</a:t>
            </a:r>
          </a:p>
        </p:txBody>
      </p:sp>
      <p:sp>
        <p:nvSpPr>
          <p:cNvPr id="75" name="Espace réservé du texte 2">
            <a:extLst>
              <a:ext uri="{FF2B5EF4-FFF2-40B4-BE49-F238E27FC236}">
                <a16:creationId xmlns:a16="http://schemas.microsoft.com/office/drawing/2014/main" id="{09B1DEDE-F04A-4898-94A2-527889E288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981239" y="9373771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  <p:sp>
        <p:nvSpPr>
          <p:cNvPr id="76" name="Espace réservé du texte 2">
            <a:extLst>
              <a:ext uri="{FF2B5EF4-FFF2-40B4-BE49-F238E27FC236}">
                <a16:creationId xmlns:a16="http://schemas.microsoft.com/office/drawing/2014/main" id="{29ADC069-6CFF-43FE-8EEE-C45DA05BC9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036200" y="10701682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lang="fr-FR" sz="3600" b="0" i="0" u="none" strike="noStrike" cap="none" spc="0" baseline="0" dirty="0">
                <a:ln>
                  <a:noFill/>
                </a:ln>
                <a:solidFill>
                  <a:srgbClr val="797979"/>
                </a:solidFill>
                <a:uFillTx/>
                <a:latin typeface="Calibri" panose="020F0502020204030204" pitchFamily="34" charset="0"/>
                <a:ea typeface="Exo 2 Light"/>
                <a:cs typeface="Calibri" panose="020F0502020204030204" pitchFamily="34" charset="0"/>
                <a:sym typeface="Exo 2 Light"/>
              </a:defRPr>
            </a:lvl1pPr>
          </a:lstStyle>
          <a:p>
            <a:pPr marL="0" marR="0" lvl="0" indent="0" algn="l" defTabSz="1087443" rtl="0" latinLnBrk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Key</a:t>
            </a:r>
          </a:p>
        </p:txBody>
      </p:sp>
      <p:sp>
        <p:nvSpPr>
          <p:cNvPr id="77" name="Espace réservé du texte 2">
            <a:extLst>
              <a:ext uri="{FF2B5EF4-FFF2-40B4-BE49-F238E27FC236}">
                <a16:creationId xmlns:a16="http://schemas.microsoft.com/office/drawing/2014/main" id="{B0D36960-E31B-4132-90EC-20C850C828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36199" y="11599295"/>
            <a:ext cx="4782857" cy="847725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Key précision</a:t>
            </a:r>
          </a:p>
        </p:txBody>
      </p:sp>
    </p:spTree>
    <p:extLst>
      <p:ext uri="{BB962C8B-B14F-4D97-AF65-F5344CB8AC3E}">
        <p14:creationId xmlns:p14="http://schemas.microsoft.com/office/powerpoint/2010/main" val="3400422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424C7E-C7E7-4BEC-A2A1-8AE71F990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"/>
            <a:ext cx="24384000" cy="13691616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AD6C09DA-F3DA-42D4-B9EB-66059DE9A668}"/>
              </a:ext>
            </a:extLst>
          </p:cNvPr>
          <p:cNvSpPr/>
          <p:nvPr userDrawn="1"/>
        </p:nvSpPr>
        <p:spPr>
          <a:xfrm>
            <a:off x="-289223" y="-101005"/>
            <a:ext cx="24673223" cy="13918010"/>
          </a:xfrm>
          <a:prstGeom prst="rect">
            <a:avLst/>
          </a:prstGeom>
          <a:solidFill>
            <a:srgbClr val="1568AB">
              <a:alpha val="82265"/>
            </a:srgbClr>
          </a:solidFill>
          <a:ln w="25400">
            <a:solidFill>
              <a:schemeClr val="accent1">
                <a:alpha val="82265"/>
              </a:schemeClr>
            </a:solidFill>
            <a:bevel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12" name="STMS2-BLANC.png" descr="STMS2-BLANC.png">
            <a:extLst>
              <a:ext uri="{FF2B5EF4-FFF2-40B4-BE49-F238E27FC236}">
                <a16:creationId xmlns:a16="http://schemas.microsoft.com/office/drawing/2014/main" id="{8945E75A-FB7E-42E6-BCF3-97ACBA39A1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57066" y="12107581"/>
            <a:ext cx="1108549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A73D0D7A-1E36-4781-A1A7-9D6F8FBA8475}"/>
              </a:ext>
            </a:extLst>
          </p:cNvPr>
          <p:cNvSpPr/>
          <p:nvPr userDrawn="1"/>
        </p:nvSpPr>
        <p:spPr>
          <a:xfrm>
            <a:off x="11396684" y="9134233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F4CA56E9-1764-4B30-AAB5-A003F9612189}"/>
              </a:ext>
            </a:extLst>
          </p:cNvPr>
          <p:cNvSpPr/>
          <p:nvPr userDrawn="1"/>
        </p:nvSpPr>
        <p:spPr>
          <a:xfrm>
            <a:off x="11412893" y="4453752"/>
            <a:ext cx="1521227" cy="16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1"/>
                </a:lnTo>
                <a:cubicBezTo>
                  <a:pt x="2707" y="21204"/>
                  <a:pt x="2663" y="21330"/>
                  <a:pt x="2580" y="21439"/>
                </a:cubicBezTo>
                <a:cubicBezTo>
                  <a:pt x="2492" y="21548"/>
                  <a:pt x="2386" y="21600"/>
                  <a:pt x="2262" y="21600"/>
                </a:cubicBezTo>
                <a:lnTo>
                  <a:pt x="1348" y="21600"/>
                </a:lnTo>
                <a:cubicBezTo>
                  <a:pt x="1221" y="21600"/>
                  <a:pt x="1118" y="21545"/>
                  <a:pt x="1038" y="21439"/>
                </a:cubicBezTo>
                <a:cubicBezTo>
                  <a:pt x="954" y="21330"/>
                  <a:pt x="913" y="21204"/>
                  <a:pt x="913" y="21051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9" y="2476"/>
                </a:moveTo>
                <a:cubicBezTo>
                  <a:pt x="21064" y="2323"/>
                  <a:pt x="21248" y="2297"/>
                  <a:pt x="21390" y="2391"/>
                </a:cubicBezTo>
                <a:cubicBezTo>
                  <a:pt x="21530" y="2485"/>
                  <a:pt x="21600" y="2684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7"/>
                  <a:pt x="21383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8"/>
                  <a:pt x="19147" y="16166"/>
                  <a:pt x="18413" y="16351"/>
                </a:cubicBezTo>
                <a:cubicBezTo>
                  <a:pt x="17679" y="16530"/>
                  <a:pt x="17037" y="16607"/>
                  <a:pt x="16491" y="16568"/>
                </a:cubicBezTo>
                <a:cubicBezTo>
                  <a:pt x="15850" y="16527"/>
                  <a:pt x="15282" y="16372"/>
                  <a:pt x="14792" y="16104"/>
                </a:cubicBezTo>
                <a:cubicBezTo>
                  <a:pt x="14393" y="15852"/>
                  <a:pt x="14004" y="15608"/>
                  <a:pt x="13624" y="15379"/>
                </a:cubicBezTo>
                <a:cubicBezTo>
                  <a:pt x="13245" y="15147"/>
                  <a:pt x="12858" y="14947"/>
                  <a:pt x="12459" y="14774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7"/>
                  <a:pt x="10269" y="14204"/>
                  <a:pt x="9738" y="14204"/>
                </a:cubicBezTo>
                <a:cubicBezTo>
                  <a:pt x="9310" y="14221"/>
                  <a:pt x="8825" y="14307"/>
                  <a:pt x="8286" y="14456"/>
                </a:cubicBezTo>
                <a:cubicBezTo>
                  <a:pt x="7824" y="14589"/>
                  <a:pt x="7266" y="14800"/>
                  <a:pt x="6605" y="15091"/>
                </a:cubicBezTo>
                <a:cubicBezTo>
                  <a:pt x="5944" y="15382"/>
                  <a:pt x="5207" y="15793"/>
                  <a:pt x="4394" y="16328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4" y="16269"/>
                  <a:pt x="3598" y="16060"/>
                  <a:pt x="3598" y="15752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8" y="1715"/>
                </a:cubicBezTo>
                <a:cubicBezTo>
                  <a:pt x="11641" y="1818"/>
                  <a:pt x="12060" y="1956"/>
                  <a:pt x="12459" y="2135"/>
                </a:cubicBezTo>
                <a:cubicBezTo>
                  <a:pt x="12858" y="2306"/>
                  <a:pt x="13243" y="2508"/>
                  <a:pt x="13620" y="2737"/>
                </a:cubicBezTo>
                <a:cubicBezTo>
                  <a:pt x="13994" y="2967"/>
                  <a:pt x="14386" y="3207"/>
                  <a:pt x="14792" y="3463"/>
                </a:cubicBezTo>
                <a:cubicBezTo>
                  <a:pt x="15282" y="3736"/>
                  <a:pt x="15850" y="3889"/>
                  <a:pt x="16491" y="3924"/>
                </a:cubicBezTo>
                <a:cubicBezTo>
                  <a:pt x="17037" y="3965"/>
                  <a:pt x="17679" y="3889"/>
                  <a:pt x="18413" y="3707"/>
                </a:cubicBezTo>
                <a:cubicBezTo>
                  <a:pt x="19147" y="3522"/>
                  <a:pt x="19958" y="3113"/>
                  <a:pt x="20839" y="247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528">
              <a:defRPr sz="2100">
                <a:solidFill>
                  <a:srgbClr val="44CEB9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15" name="STMS2-BLANC.png" descr="STMS2-BLANC.png">
            <a:extLst>
              <a:ext uri="{FF2B5EF4-FFF2-40B4-BE49-F238E27FC236}">
                <a16:creationId xmlns:a16="http://schemas.microsoft.com/office/drawing/2014/main" id="{3F86A6EA-5972-4F2D-B1C3-AE8E376E4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57066" y="12107581"/>
            <a:ext cx="1108549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8A95B3B-C3F4-4A7D-A57D-7ABEA41076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95" y="6400800"/>
            <a:ext cx="23595106" cy="1864659"/>
          </a:xfrm>
          <a:prstGeom prst="rect">
            <a:avLst/>
          </a:prstGeom>
        </p:spPr>
        <p:txBody>
          <a:bodyPr/>
          <a:lstStyle>
            <a:lvl1pPr marL="1371600" indent="-1371600">
              <a:buFont typeface="+mj-lt"/>
              <a:buAutoNum type="arabicPeriod"/>
              <a:defRPr sz="8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Slide de transition</a:t>
            </a:r>
          </a:p>
        </p:txBody>
      </p:sp>
    </p:spTree>
    <p:extLst>
      <p:ext uri="{BB962C8B-B14F-4D97-AF65-F5344CB8AC3E}">
        <p14:creationId xmlns:p14="http://schemas.microsoft.com/office/powerpoint/2010/main" val="22591447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424C7E-C7E7-4BEC-A2A1-8AE71F990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"/>
            <a:ext cx="24384000" cy="13691616"/>
          </a:xfrm>
          <a:prstGeom prst="rect">
            <a:avLst/>
          </a:prstGeom>
        </p:spPr>
      </p:pic>
      <p:sp>
        <p:nvSpPr>
          <p:cNvPr id="2" name="Rectangle">
            <a:extLst>
              <a:ext uri="{FF2B5EF4-FFF2-40B4-BE49-F238E27FC236}">
                <a16:creationId xmlns:a16="http://schemas.microsoft.com/office/drawing/2014/main" id="{534BC3DD-8B82-44B2-8477-4A0E281391EE}"/>
              </a:ext>
            </a:extLst>
          </p:cNvPr>
          <p:cNvSpPr/>
          <p:nvPr userDrawn="1"/>
        </p:nvSpPr>
        <p:spPr>
          <a:xfrm>
            <a:off x="-50800" y="-25400"/>
            <a:ext cx="24673223" cy="13918010"/>
          </a:xfrm>
          <a:prstGeom prst="rect">
            <a:avLst/>
          </a:prstGeom>
          <a:solidFill>
            <a:srgbClr val="FFB000">
              <a:alpha val="81290"/>
            </a:srgbClr>
          </a:solidFill>
          <a:ln w="25400">
            <a:solidFill>
              <a:schemeClr val="accent1">
                <a:alpha val="81290"/>
              </a:schemeClr>
            </a:solidFill>
            <a:bevel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12" name="STMS2-BLANC.png" descr="STMS2-BLANC.png">
            <a:extLst>
              <a:ext uri="{FF2B5EF4-FFF2-40B4-BE49-F238E27FC236}">
                <a16:creationId xmlns:a16="http://schemas.microsoft.com/office/drawing/2014/main" id="{8945E75A-FB7E-42E6-BCF3-97ACBA39A1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57066" y="12107581"/>
            <a:ext cx="1108549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igure">
            <a:extLst>
              <a:ext uri="{FF2B5EF4-FFF2-40B4-BE49-F238E27FC236}">
                <a16:creationId xmlns:a16="http://schemas.microsoft.com/office/drawing/2014/main" id="{F4CA56E9-1764-4B30-AAB5-A003F9612189}"/>
              </a:ext>
            </a:extLst>
          </p:cNvPr>
          <p:cNvSpPr/>
          <p:nvPr userDrawn="1"/>
        </p:nvSpPr>
        <p:spPr>
          <a:xfrm>
            <a:off x="11412893" y="4453752"/>
            <a:ext cx="1521227" cy="16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1"/>
                </a:lnTo>
                <a:cubicBezTo>
                  <a:pt x="2707" y="21204"/>
                  <a:pt x="2663" y="21330"/>
                  <a:pt x="2580" y="21439"/>
                </a:cubicBezTo>
                <a:cubicBezTo>
                  <a:pt x="2492" y="21548"/>
                  <a:pt x="2386" y="21600"/>
                  <a:pt x="2262" y="21600"/>
                </a:cubicBezTo>
                <a:lnTo>
                  <a:pt x="1348" y="21600"/>
                </a:lnTo>
                <a:cubicBezTo>
                  <a:pt x="1221" y="21600"/>
                  <a:pt x="1118" y="21545"/>
                  <a:pt x="1038" y="21439"/>
                </a:cubicBezTo>
                <a:cubicBezTo>
                  <a:pt x="954" y="21330"/>
                  <a:pt x="913" y="21204"/>
                  <a:pt x="913" y="21051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9" y="2476"/>
                </a:moveTo>
                <a:cubicBezTo>
                  <a:pt x="21064" y="2323"/>
                  <a:pt x="21248" y="2297"/>
                  <a:pt x="21390" y="2391"/>
                </a:cubicBezTo>
                <a:cubicBezTo>
                  <a:pt x="21530" y="2485"/>
                  <a:pt x="21600" y="2684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7"/>
                  <a:pt x="21383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8"/>
                  <a:pt x="19147" y="16166"/>
                  <a:pt x="18413" y="16351"/>
                </a:cubicBezTo>
                <a:cubicBezTo>
                  <a:pt x="17679" y="16530"/>
                  <a:pt x="17037" y="16607"/>
                  <a:pt x="16491" y="16568"/>
                </a:cubicBezTo>
                <a:cubicBezTo>
                  <a:pt x="15850" y="16527"/>
                  <a:pt x="15282" y="16372"/>
                  <a:pt x="14792" y="16104"/>
                </a:cubicBezTo>
                <a:cubicBezTo>
                  <a:pt x="14393" y="15852"/>
                  <a:pt x="14004" y="15608"/>
                  <a:pt x="13624" y="15379"/>
                </a:cubicBezTo>
                <a:cubicBezTo>
                  <a:pt x="13245" y="15147"/>
                  <a:pt x="12858" y="14947"/>
                  <a:pt x="12459" y="14774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7"/>
                  <a:pt x="10269" y="14204"/>
                  <a:pt x="9738" y="14204"/>
                </a:cubicBezTo>
                <a:cubicBezTo>
                  <a:pt x="9310" y="14221"/>
                  <a:pt x="8825" y="14307"/>
                  <a:pt x="8286" y="14456"/>
                </a:cubicBezTo>
                <a:cubicBezTo>
                  <a:pt x="7824" y="14589"/>
                  <a:pt x="7266" y="14800"/>
                  <a:pt x="6605" y="15091"/>
                </a:cubicBezTo>
                <a:cubicBezTo>
                  <a:pt x="5944" y="15382"/>
                  <a:pt x="5207" y="15793"/>
                  <a:pt x="4394" y="16328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4" y="16269"/>
                  <a:pt x="3598" y="16060"/>
                  <a:pt x="3598" y="15752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8" y="1715"/>
                </a:cubicBezTo>
                <a:cubicBezTo>
                  <a:pt x="11641" y="1818"/>
                  <a:pt x="12060" y="1956"/>
                  <a:pt x="12459" y="2135"/>
                </a:cubicBezTo>
                <a:cubicBezTo>
                  <a:pt x="12858" y="2306"/>
                  <a:pt x="13243" y="2508"/>
                  <a:pt x="13620" y="2737"/>
                </a:cubicBezTo>
                <a:cubicBezTo>
                  <a:pt x="13994" y="2967"/>
                  <a:pt x="14386" y="3207"/>
                  <a:pt x="14792" y="3463"/>
                </a:cubicBezTo>
                <a:cubicBezTo>
                  <a:pt x="15282" y="3736"/>
                  <a:pt x="15850" y="3889"/>
                  <a:pt x="16491" y="3924"/>
                </a:cubicBezTo>
                <a:cubicBezTo>
                  <a:pt x="17037" y="3965"/>
                  <a:pt x="17679" y="3889"/>
                  <a:pt x="18413" y="3707"/>
                </a:cubicBezTo>
                <a:cubicBezTo>
                  <a:pt x="19147" y="3522"/>
                  <a:pt x="19958" y="3113"/>
                  <a:pt x="20839" y="247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528">
              <a:defRPr sz="2100">
                <a:solidFill>
                  <a:srgbClr val="44CEB9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15" name="STMS2-BLANC.png" descr="STMS2-BLANC.png">
            <a:extLst>
              <a:ext uri="{FF2B5EF4-FFF2-40B4-BE49-F238E27FC236}">
                <a16:creationId xmlns:a16="http://schemas.microsoft.com/office/drawing/2014/main" id="{3F86A6EA-5972-4F2D-B1C3-AE8E376E4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57066" y="12107581"/>
            <a:ext cx="1108549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8A95B3B-C3F4-4A7D-A57D-7ABEA41076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95" y="6400800"/>
            <a:ext cx="23595106" cy="1864659"/>
          </a:xfrm>
          <a:prstGeom prst="rect">
            <a:avLst/>
          </a:prstGeom>
        </p:spPr>
        <p:txBody>
          <a:bodyPr/>
          <a:lstStyle>
            <a:lvl1pPr marL="1371600" indent="-1371600">
              <a:buFont typeface="+mj-lt"/>
              <a:buAutoNum type="arabicPeriod"/>
              <a:defRPr sz="8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Slide de transition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BAE803E8-763F-4CB8-A2D4-14C8350B2EE3}"/>
              </a:ext>
            </a:extLst>
          </p:cNvPr>
          <p:cNvSpPr/>
          <p:nvPr userDrawn="1"/>
        </p:nvSpPr>
        <p:spPr>
          <a:xfrm>
            <a:off x="11378956" y="9134233"/>
            <a:ext cx="1553646" cy="12801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5454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9BFDDD9-1BE6-421E-A5A4-56D8DCE809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501"/>
            <a:ext cx="24384000" cy="6744252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C2E6167B-F8E6-494A-B1F5-E935FD7D932B}"/>
              </a:ext>
            </a:extLst>
          </p:cNvPr>
          <p:cNvSpPr/>
          <p:nvPr userDrawn="1"/>
        </p:nvSpPr>
        <p:spPr>
          <a:xfrm>
            <a:off x="6801742" y="3390552"/>
            <a:ext cx="10780516" cy="6934896"/>
          </a:xfrm>
          <a:prstGeom prst="rect">
            <a:avLst/>
          </a:prstGeom>
          <a:solidFill>
            <a:srgbClr val="1568AB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0991EF75-96C2-4414-81FC-5FB9FC8EF4D0}"/>
              </a:ext>
            </a:extLst>
          </p:cNvPr>
          <p:cNvSpPr/>
          <p:nvPr userDrawn="1"/>
        </p:nvSpPr>
        <p:spPr>
          <a:xfrm>
            <a:off x="11396684" y="919107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C7EBD8B-5AAE-41DF-98F1-84A2547536CF}"/>
              </a:ext>
            </a:extLst>
          </p:cNvPr>
          <p:cNvSpPr/>
          <p:nvPr userDrawn="1"/>
        </p:nvSpPr>
        <p:spPr>
          <a:xfrm>
            <a:off x="11412893" y="4396914"/>
            <a:ext cx="1521227" cy="16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1"/>
                </a:lnTo>
                <a:cubicBezTo>
                  <a:pt x="2707" y="21204"/>
                  <a:pt x="2663" y="21330"/>
                  <a:pt x="2580" y="21439"/>
                </a:cubicBezTo>
                <a:cubicBezTo>
                  <a:pt x="2492" y="21548"/>
                  <a:pt x="2386" y="21600"/>
                  <a:pt x="2262" y="21600"/>
                </a:cubicBezTo>
                <a:lnTo>
                  <a:pt x="1348" y="21600"/>
                </a:lnTo>
                <a:cubicBezTo>
                  <a:pt x="1221" y="21600"/>
                  <a:pt x="1118" y="21545"/>
                  <a:pt x="1038" y="21439"/>
                </a:cubicBezTo>
                <a:cubicBezTo>
                  <a:pt x="954" y="21330"/>
                  <a:pt x="913" y="21204"/>
                  <a:pt x="913" y="21051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9" y="2476"/>
                </a:moveTo>
                <a:cubicBezTo>
                  <a:pt x="21064" y="2323"/>
                  <a:pt x="21248" y="2297"/>
                  <a:pt x="21390" y="2391"/>
                </a:cubicBezTo>
                <a:cubicBezTo>
                  <a:pt x="21530" y="2485"/>
                  <a:pt x="21600" y="2684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7"/>
                  <a:pt x="21383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8"/>
                  <a:pt x="19147" y="16166"/>
                  <a:pt x="18413" y="16351"/>
                </a:cubicBezTo>
                <a:cubicBezTo>
                  <a:pt x="17679" y="16530"/>
                  <a:pt x="17037" y="16607"/>
                  <a:pt x="16491" y="16568"/>
                </a:cubicBezTo>
                <a:cubicBezTo>
                  <a:pt x="15850" y="16527"/>
                  <a:pt x="15282" y="16372"/>
                  <a:pt x="14792" y="16104"/>
                </a:cubicBezTo>
                <a:cubicBezTo>
                  <a:pt x="14393" y="15852"/>
                  <a:pt x="14004" y="15608"/>
                  <a:pt x="13624" y="15379"/>
                </a:cubicBezTo>
                <a:cubicBezTo>
                  <a:pt x="13245" y="15147"/>
                  <a:pt x="12858" y="14947"/>
                  <a:pt x="12459" y="14774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7"/>
                  <a:pt x="10269" y="14204"/>
                  <a:pt x="9738" y="14204"/>
                </a:cubicBezTo>
                <a:cubicBezTo>
                  <a:pt x="9310" y="14221"/>
                  <a:pt x="8825" y="14307"/>
                  <a:pt x="8286" y="14456"/>
                </a:cubicBezTo>
                <a:cubicBezTo>
                  <a:pt x="7824" y="14589"/>
                  <a:pt x="7266" y="14800"/>
                  <a:pt x="6605" y="15091"/>
                </a:cubicBezTo>
                <a:cubicBezTo>
                  <a:pt x="5944" y="15382"/>
                  <a:pt x="5207" y="15793"/>
                  <a:pt x="4394" y="16328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4" y="16269"/>
                  <a:pt x="3598" y="16060"/>
                  <a:pt x="3598" y="15752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8" y="1715"/>
                </a:cubicBezTo>
                <a:cubicBezTo>
                  <a:pt x="11641" y="1818"/>
                  <a:pt x="12060" y="1956"/>
                  <a:pt x="12459" y="2135"/>
                </a:cubicBezTo>
                <a:cubicBezTo>
                  <a:pt x="12858" y="2306"/>
                  <a:pt x="13243" y="2508"/>
                  <a:pt x="13620" y="2737"/>
                </a:cubicBezTo>
                <a:cubicBezTo>
                  <a:pt x="13994" y="2967"/>
                  <a:pt x="14386" y="3207"/>
                  <a:pt x="14792" y="3463"/>
                </a:cubicBezTo>
                <a:cubicBezTo>
                  <a:pt x="15282" y="3736"/>
                  <a:pt x="15850" y="3889"/>
                  <a:pt x="16491" y="3924"/>
                </a:cubicBezTo>
                <a:cubicBezTo>
                  <a:pt x="17037" y="3965"/>
                  <a:pt x="17679" y="3889"/>
                  <a:pt x="18413" y="3707"/>
                </a:cubicBezTo>
                <a:cubicBezTo>
                  <a:pt x="19147" y="3522"/>
                  <a:pt x="19958" y="3113"/>
                  <a:pt x="20839" y="247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528">
              <a:defRPr sz="2100">
                <a:solidFill>
                  <a:srgbClr val="44CEB9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3" name="STMS2-BLEU CLAIR.png" descr="STMS2-BLEU CLAIR.png">
            <a:extLst>
              <a:ext uri="{FF2B5EF4-FFF2-40B4-BE49-F238E27FC236}">
                <a16:creationId xmlns:a16="http://schemas.microsoft.com/office/drawing/2014/main" id="{D7AF797E-F214-440D-9332-DAF931AFB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81389"/>
          <a:stretch>
            <a:fillRect/>
          </a:stretch>
        </p:blipFill>
        <p:spPr>
          <a:xfrm>
            <a:off x="23029909" y="1222736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7801B1D-DB21-4A8B-B8E0-A24DCAAE9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1743" y="6102663"/>
            <a:ext cx="10780516" cy="1864659"/>
          </a:xfrm>
          <a:prstGeom prst="rect">
            <a:avLst/>
          </a:prstGeom>
        </p:spPr>
        <p:txBody>
          <a:bodyPr/>
          <a:lstStyle>
            <a:lvl1pPr marL="1371600" indent="-1371600">
              <a:buFont typeface="+mj-lt"/>
              <a:buAutoNum type="arabicPeriod"/>
              <a:defRPr sz="8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Slide de transition</a:t>
            </a:r>
          </a:p>
        </p:txBody>
      </p:sp>
    </p:spTree>
    <p:extLst>
      <p:ext uri="{BB962C8B-B14F-4D97-AF65-F5344CB8AC3E}">
        <p14:creationId xmlns:p14="http://schemas.microsoft.com/office/powerpoint/2010/main" val="225790597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homme, debout, femme&#10;&#10;Description générée automatiquement">
            <a:extLst>
              <a:ext uri="{FF2B5EF4-FFF2-40B4-BE49-F238E27FC236}">
                <a16:creationId xmlns:a16="http://schemas.microsoft.com/office/drawing/2014/main" id="{F60FE496-E47D-4C02-A9F9-8CF9BAB0D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73"/>
            <a:ext cx="24384000" cy="6744252"/>
          </a:xfrm>
          <a:prstGeom prst="rect">
            <a:avLst/>
          </a:prstGeom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53785357-EA0B-474C-9CE9-CB049FE3CAA3}"/>
              </a:ext>
            </a:extLst>
          </p:cNvPr>
          <p:cNvSpPr/>
          <p:nvPr userDrawn="1"/>
        </p:nvSpPr>
        <p:spPr>
          <a:xfrm>
            <a:off x="6801742" y="3390552"/>
            <a:ext cx="10780516" cy="6934896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0991EF75-96C2-4414-81FC-5FB9FC8EF4D0}"/>
              </a:ext>
            </a:extLst>
          </p:cNvPr>
          <p:cNvSpPr/>
          <p:nvPr userDrawn="1"/>
        </p:nvSpPr>
        <p:spPr>
          <a:xfrm>
            <a:off x="11396684" y="919107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C7EBD8B-5AAE-41DF-98F1-84A2547536CF}"/>
              </a:ext>
            </a:extLst>
          </p:cNvPr>
          <p:cNvSpPr/>
          <p:nvPr userDrawn="1"/>
        </p:nvSpPr>
        <p:spPr>
          <a:xfrm>
            <a:off x="11412893" y="4396914"/>
            <a:ext cx="1521227" cy="16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1"/>
                </a:lnTo>
                <a:cubicBezTo>
                  <a:pt x="2707" y="21204"/>
                  <a:pt x="2663" y="21330"/>
                  <a:pt x="2580" y="21439"/>
                </a:cubicBezTo>
                <a:cubicBezTo>
                  <a:pt x="2492" y="21548"/>
                  <a:pt x="2386" y="21600"/>
                  <a:pt x="2262" y="21600"/>
                </a:cubicBezTo>
                <a:lnTo>
                  <a:pt x="1348" y="21600"/>
                </a:lnTo>
                <a:cubicBezTo>
                  <a:pt x="1221" y="21600"/>
                  <a:pt x="1118" y="21545"/>
                  <a:pt x="1038" y="21439"/>
                </a:cubicBezTo>
                <a:cubicBezTo>
                  <a:pt x="954" y="21330"/>
                  <a:pt x="913" y="21204"/>
                  <a:pt x="913" y="21051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9" y="2476"/>
                </a:moveTo>
                <a:cubicBezTo>
                  <a:pt x="21064" y="2323"/>
                  <a:pt x="21248" y="2297"/>
                  <a:pt x="21390" y="2391"/>
                </a:cubicBezTo>
                <a:cubicBezTo>
                  <a:pt x="21530" y="2485"/>
                  <a:pt x="21600" y="2684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7"/>
                  <a:pt x="21383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8"/>
                  <a:pt x="19147" y="16166"/>
                  <a:pt x="18413" y="16351"/>
                </a:cubicBezTo>
                <a:cubicBezTo>
                  <a:pt x="17679" y="16530"/>
                  <a:pt x="17037" y="16607"/>
                  <a:pt x="16491" y="16568"/>
                </a:cubicBezTo>
                <a:cubicBezTo>
                  <a:pt x="15850" y="16527"/>
                  <a:pt x="15282" y="16372"/>
                  <a:pt x="14792" y="16104"/>
                </a:cubicBezTo>
                <a:cubicBezTo>
                  <a:pt x="14393" y="15852"/>
                  <a:pt x="14004" y="15608"/>
                  <a:pt x="13624" y="15379"/>
                </a:cubicBezTo>
                <a:cubicBezTo>
                  <a:pt x="13245" y="15147"/>
                  <a:pt x="12858" y="14947"/>
                  <a:pt x="12459" y="14774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7"/>
                  <a:pt x="10269" y="14204"/>
                  <a:pt x="9738" y="14204"/>
                </a:cubicBezTo>
                <a:cubicBezTo>
                  <a:pt x="9310" y="14221"/>
                  <a:pt x="8825" y="14307"/>
                  <a:pt x="8286" y="14456"/>
                </a:cubicBezTo>
                <a:cubicBezTo>
                  <a:pt x="7824" y="14589"/>
                  <a:pt x="7266" y="14800"/>
                  <a:pt x="6605" y="15091"/>
                </a:cubicBezTo>
                <a:cubicBezTo>
                  <a:pt x="5944" y="15382"/>
                  <a:pt x="5207" y="15793"/>
                  <a:pt x="4394" y="16328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4" y="16269"/>
                  <a:pt x="3598" y="16060"/>
                  <a:pt x="3598" y="15752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8" y="1715"/>
                </a:cubicBezTo>
                <a:cubicBezTo>
                  <a:pt x="11641" y="1818"/>
                  <a:pt x="12060" y="1956"/>
                  <a:pt x="12459" y="2135"/>
                </a:cubicBezTo>
                <a:cubicBezTo>
                  <a:pt x="12858" y="2306"/>
                  <a:pt x="13243" y="2508"/>
                  <a:pt x="13620" y="2737"/>
                </a:cubicBezTo>
                <a:cubicBezTo>
                  <a:pt x="13994" y="2967"/>
                  <a:pt x="14386" y="3207"/>
                  <a:pt x="14792" y="3463"/>
                </a:cubicBezTo>
                <a:cubicBezTo>
                  <a:pt x="15282" y="3736"/>
                  <a:pt x="15850" y="3889"/>
                  <a:pt x="16491" y="3924"/>
                </a:cubicBezTo>
                <a:cubicBezTo>
                  <a:pt x="17037" y="3965"/>
                  <a:pt x="17679" y="3889"/>
                  <a:pt x="18413" y="3707"/>
                </a:cubicBezTo>
                <a:cubicBezTo>
                  <a:pt x="19147" y="3522"/>
                  <a:pt x="19958" y="3113"/>
                  <a:pt x="20839" y="247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528">
              <a:defRPr sz="2100">
                <a:solidFill>
                  <a:srgbClr val="44CEB9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3" name="STMS2-BLEU CLAIR.png" descr="STMS2-BLEU CLAIR.png">
            <a:extLst>
              <a:ext uri="{FF2B5EF4-FFF2-40B4-BE49-F238E27FC236}">
                <a16:creationId xmlns:a16="http://schemas.microsoft.com/office/drawing/2014/main" id="{D7AF797E-F214-440D-9332-DAF931AFB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81389"/>
          <a:stretch>
            <a:fillRect/>
          </a:stretch>
        </p:blipFill>
        <p:spPr>
          <a:xfrm>
            <a:off x="23029909" y="1222736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7801B1D-DB21-4A8B-B8E0-A24DCAAE9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1743" y="6102663"/>
            <a:ext cx="10780516" cy="1864659"/>
          </a:xfrm>
          <a:prstGeom prst="rect">
            <a:avLst/>
          </a:prstGeom>
        </p:spPr>
        <p:txBody>
          <a:bodyPr/>
          <a:lstStyle>
            <a:lvl1pPr marL="1371600" indent="-1371600">
              <a:buFont typeface="+mj-lt"/>
              <a:buAutoNum type="arabicPeriod"/>
              <a:defRPr sz="8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Slide de transition</a:t>
            </a:r>
          </a:p>
        </p:txBody>
      </p:sp>
    </p:spTree>
    <p:extLst>
      <p:ext uri="{BB962C8B-B14F-4D97-AF65-F5344CB8AC3E}">
        <p14:creationId xmlns:p14="http://schemas.microsoft.com/office/powerpoint/2010/main" val="40412983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e du titre"/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2438399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1415176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1" name="Texte niveau 1…">
            <a:extLst>
              <a:ext uri="{FF2B5EF4-FFF2-40B4-BE49-F238E27FC236}">
                <a16:creationId xmlns:a16="http://schemas.microsoft.com/office/drawing/2014/main" id="{43D1D4D7-C319-4BA5-95BA-344309BA5F47}"/>
              </a:ext>
            </a:extLst>
          </p:cNvPr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8088" y="3355030"/>
            <a:ext cx="22035612" cy="8113070"/>
          </a:xfrm>
          <a:prstGeom prst="rect">
            <a:avLst/>
          </a:prstGeom>
        </p:spPr>
        <p:txBody>
          <a:bodyPr lIns="288000" tIns="288000" rIns="288000" bIns="288000"/>
          <a:lstStyle>
            <a:lvl1pPr marL="530225" indent="-530225" algn="l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62063" indent="-571500" algn="l">
              <a:lnSpc>
                <a:spcPct val="150000"/>
              </a:lnSpc>
              <a:buFont typeface="Wingdings" panose="05000000000000000000" pitchFamily="2" charset="2"/>
              <a:buChar char="§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974850" indent="-571500" algn="l">
              <a:lnSpc>
                <a:spcPct val="150000"/>
              </a:lnSpc>
              <a:buFont typeface="Wingdings" panose="05000000000000000000" pitchFamily="2" charset="2"/>
              <a:buChar char="§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687638" indent="-571500" algn="l">
              <a:lnSpc>
                <a:spcPct val="150000"/>
              </a:lnSpc>
              <a:buFont typeface="Wingdings" panose="05000000000000000000" pitchFamily="2" charset="2"/>
              <a:buChar char="§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492500" indent="-571500" algn="l">
              <a:lnSpc>
                <a:spcPct val="150000"/>
              </a:lnSpc>
              <a:buFont typeface="Wingdings" panose="05000000000000000000" pitchFamily="2" charset="2"/>
              <a:buChar char="§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2" name="Numéro de diapositive">
            <a:extLst>
              <a:ext uri="{FF2B5EF4-FFF2-40B4-BE49-F238E27FC236}">
                <a16:creationId xmlns:a16="http://schemas.microsoft.com/office/drawing/2014/main" id="{350E76D7-D8C4-4678-A211-E25E636C719D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270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e du titre"/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2438399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1415176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79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uméro de diapositive">
            <a:extLst>
              <a:ext uri="{FF2B5EF4-FFF2-40B4-BE49-F238E27FC236}">
                <a16:creationId xmlns:a16="http://schemas.microsoft.com/office/drawing/2014/main" id="{DDEC95D1-BFAB-4840-A533-0A0E07B94517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4" name="STMS2-BLEU CLAIR.png" descr="STMS2-BLEU CLAIR.png">
            <a:extLst>
              <a:ext uri="{FF2B5EF4-FFF2-40B4-BE49-F238E27FC236}">
                <a16:creationId xmlns:a16="http://schemas.microsoft.com/office/drawing/2014/main" id="{D6A79D77-BD71-4BE8-B71A-1A0F70B52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63427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1415176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AE301F-CB11-4C2B-891C-2C877F30A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2866" y="2743200"/>
            <a:ext cx="9404509" cy="93408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8" name="Ligne">
            <a:extLst>
              <a:ext uri="{FF2B5EF4-FFF2-40B4-BE49-F238E27FC236}">
                <a16:creationId xmlns:a16="http://schemas.microsoft.com/office/drawing/2014/main" id="{683C7707-DA96-4FA3-8B9D-B421E18BCCF5}"/>
              </a:ext>
            </a:extLst>
          </p:cNvPr>
          <p:cNvSpPr/>
          <p:nvPr userDrawn="1"/>
        </p:nvSpPr>
        <p:spPr>
          <a:xfrm flipV="1">
            <a:off x="10363198" y="3800123"/>
            <a:ext cx="1" cy="7780925"/>
          </a:xfrm>
          <a:prstGeom prst="line">
            <a:avLst/>
          </a:prstGeom>
          <a:ln w="25400">
            <a:solidFill>
              <a:srgbClr val="D9D9D9"/>
            </a:solidFill>
            <a:prstDash val="dash"/>
            <a:bevel/>
          </a:ln>
          <a:effectLst>
            <a:outerShdw blurRad="38100" dist="20000" dir="6111101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5F25F8-E03B-4C80-8C59-1C4B039BE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19018" y="2743200"/>
            <a:ext cx="13061758" cy="9340850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44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4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7" name="Texte du titre">
            <a:extLst>
              <a:ext uri="{FF2B5EF4-FFF2-40B4-BE49-F238E27FC236}">
                <a16:creationId xmlns:a16="http://schemas.microsoft.com/office/drawing/2014/main" id="{343A6781-2DD8-4E71-B983-38F0F7111D2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2438399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58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19070825-39F4-4E0D-BFD9-128923437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317057"/>
            <a:ext cx="18288000" cy="1508713"/>
          </a:xfrm>
          <a:prstGeom prst="rect">
            <a:avLst/>
          </a:prstGeom>
        </p:spPr>
        <p:txBody>
          <a:bodyPr anchor="ctr"/>
          <a:lstStyle>
            <a:lvl1pPr marL="0" marR="0" indent="0" algn="ctr" defTabSz="1043946" rtl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448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08FDE9C5-0814-4C13-A365-346EFA110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300" y="7047685"/>
            <a:ext cx="18288000" cy="11168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A6A6A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1" name="STMS1-couleur.png" descr="STMS1-couleur.png">
            <a:extLst>
              <a:ext uri="{FF2B5EF4-FFF2-40B4-BE49-F238E27FC236}">
                <a16:creationId xmlns:a16="http://schemas.microsoft.com/office/drawing/2014/main" id="{D3CDC397-12DF-4B55-A011-9146A8ED2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0453" y="11955181"/>
            <a:ext cx="5517863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DB5952-A396-4606-9336-E69C5F60ED0A}"/>
              </a:ext>
            </a:extLst>
          </p:cNvPr>
          <p:cNvSpPr/>
          <p:nvPr userDrawn="1"/>
        </p:nvSpPr>
        <p:spPr>
          <a:xfrm>
            <a:off x="10185918" y="1586203"/>
            <a:ext cx="4012163" cy="15087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17B22B8E-6781-4C8F-9505-0394E6924C4D}"/>
              </a:ext>
            </a:extLst>
          </p:cNvPr>
          <p:cNvSpPr/>
          <p:nvPr userDrawn="1"/>
        </p:nvSpPr>
        <p:spPr>
          <a:xfrm>
            <a:off x="11402477" y="6919670"/>
            <a:ext cx="1553646" cy="12801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41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1415176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AE301F-CB11-4C2B-891C-2C877F30A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51621" y="2477374"/>
            <a:ext cx="6625105" cy="4031003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5F25F8-E03B-4C80-8C59-1C4B039BE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51621" y="7064189"/>
            <a:ext cx="6625105" cy="5503956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7" name="Espace réservé pour une image  2">
            <a:extLst>
              <a:ext uri="{FF2B5EF4-FFF2-40B4-BE49-F238E27FC236}">
                <a16:creationId xmlns:a16="http://schemas.microsoft.com/office/drawing/2014/main" id="{671614BA-3149-415E-A144-80EB024B8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22108" y="2477374"/>
            <a:ext cx="6625105" cy="4031003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52AD5B0A-0B46-49D0-98A3-30A266AE5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2108" y="7064189"/>
            <a:ext cx="6625105" cy="5503956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0EC7F2C0-24D3-485D-BF54-7E95CA9D6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595" y="2477374"/>
            <a:ext cx="6625105" cy="4031003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6BF98D1F-A164-447C-9E8E-E33145760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2595" y="7064189"/>
            <a:ext cx="6625105" cy="5503956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8" name="Texte du titre">
            <a:extLst>
              <a:ext uri="{FF2B5EF4-FFF2-40B4-BE49-F238E27FC236}">
                <a16:creationId xmlns:a16="http://schemas.microsoft.com/office/drawing/2014/main" id="{2ADA8B97-A2E7-4955-9BE7-574DDD0B971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2438399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019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5F25F8-E03B-4C80-8C59-1C4B039BE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51621" y="8211671"/>
            <a:ext cx="6625105" cy="4356474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52AD5B0A-0B46-49D0-98A3-30A266AE5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2108" y="8211671"/>
            <a:ext cx="6625105" cy="4356474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6BF98D1F-A164-447C-9E8E-E33145760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2595" y="8211671"/>
            <a:ext cx="6625105" cy="4356474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7E2947ED-2068-4D77-BE57-917B5C290B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2595" y="2617693"/>
            <a:ext cx="21884131" cy="4034117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3A5643-6188-4C03-8641-F29A941F69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92200" y="6858000"/>
            <a:ext cx="6626225" cy="10842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7F2E8C49-7F1A-4AA3-8605-27CE385B96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0988" y="6857999"/>
            <a:ext cx="6626225" cy="10842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4DEF49DA-23CF-42F9-9FFE-A6A47AA638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351060" y="6857998"/>
            <a:ext cx="6626225" cy="10842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</a:t>
            </a:r>
          </a:p>
        </p:txBody>
      </p:sp>
      <p:sp>
        <p:nvSpPr>
          <p:cNvPr id="20" name="Texte du titre">
            <a:extLst>
              <a:ext uri="{FF2B5EF4-FFF2-40B4-BE49-F238E27FC236}">
                <a16:creationId xmlns:a16="http://schemas.microsoft.com/office/drawing/2014/main" id="{53A2E451-C0D1-4577-A53A-2036C88549C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2438399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06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awpixel-250087-unsplash.jpg" descr="rawpixel-250087-unsplash.jpg">
            <a:extLst>
              <a:ext uri="{FF2B5EF4-FFF2-40B4-BE49-F238E27FC236}">
                <a16:creationId xmlns:a16="http://schemas.microsoft.com/office/drawing/2014/main" id="{6B72F60A-7E85-4B48-9A4F-4F1B64BA7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05" t="7688" r="2377" b="53112"/>
          <a:stretch>
            <a:fillRect/>
          </a:stretch>
        </p:blipFill>
        <p:spPr>
          <a:xfrm>
            <a:off x="-15353" y="0"/>
            <a:ext cx="24414706" cy="67536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">
            <a:extLst>
              <a:ext uri="{FF2B5EF4-FFF2-40B4-BE49-F238E27FC236}">
                <a16:creationId xmlns:a16="http://schemas.microsoft.com/office/drawing/2014/main" id="{0752D9AC-777C-4B8D-BB02-BB0A87C466BA}"/>
              </a:ext>
            </a:extLst>
          </p:cNvPr>
          <p:cNvSpPr/>
          <p:nvPr userDrawn="1"/>
        </p:nvSpPr>
        <p:spPr>
          <a:xfrm>
            <a:off x="-50800" y="-50800"/>
            <a:ext cx="24485600" cy="6855222"/>
          </a:xfrm>
          <a:prstGeom prst="rect">
            <a:avLst/>
          </a:prstGeom>
          <a:solidFill>
            <a:srgbClr val="525B5C">
              <a:alpha val="684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 b="1" dirty="0"/>
          </a:p>
        </p:txBody>
      </p:sp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7E2947ED-2068-4D77-BE57-917B5C290B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3154" y="7942262"/>
            <a:ext cx="21884131" cy="1932004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16138" indent="0">
              <a:buNone/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3A5643-6188-4C03-8641-F29A941F69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92200" y="6858000"/>
            <a:ext cx="6626225" cy="10842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7F2E8C49-7F1A-4AA3-8605-27CE385B96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92200" y="10148644"/>
            <a:ext cx="6626225" cy="10842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3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4CB74BE4-7DA6-40F4-B241-85D95434B9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3154" y="11232906"/>
            <a:ext cx="21884131" cy="1932004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16138" indent="0">
              <a:buNone/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3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A8AA694-59C8-4543-8F81-CB6573C22253}"/>
              </a:ext>
            </a:extLst>
          </p:cNvPr>
          <p:cNvSpPr/>
          <p:nvPr userDrawn="1"/>
        </p:nvSpPr>
        <p:spPr>
          <a:xfrm>
            <a:off x="11416769" y="503679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1" name="Figure">
            <a:extLst>
              <a:ext uri="{FF2B5EF4-FFF2-40B4-BE49-F238E27FC236}">
                <a16:creationId xmlns:a16="http://schemas.microsoft.com/office/drawing/2014/main" id="{517270E6-63C2-4F7A-8F51-155DDF70CA31}"/>
              </a:ext>
            </a:extLst>
          </p:cNvPr>
          <p:cNvSpPr/>
          <p:nvPr userDrawn="1"/>
        </p:nvSpPr>
        <p:spPr>
          <a:xfrm>
            <a:off x="11690550" y="1154246"/>
            <a:ext cx="1002900" cy="108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1" y="19327"/>
                </a:moveTo>
                <a:cubicBezTo>
                  <a:pt x="21575" y="19435"/>
                  <a:pt x="21600" y="19553"/>
                  <a:pt x="21600" y="19678"/>
                </a:cubicBezTo>
                <a:cubicBezTo>
                  <a:pt x="21600" y="19975"/>
                  <a:pt x="21493" y="20238"/>
                  <a:pt x="21275" y="20464"/>
                </a:cubicBezTo>
                <a:lnTo>
                  <a:pt x="20491" y="21236"/>
                </a:lnTo>
                <a:cubicBezTo>
                  <a:pt x="20282" y="21462"/>
                  <a:pt x="20027" y="21575"/>
                  <a:pt x="19721" y="21575"/>
                </a:cubicBezTo>
                <a:lnTo>
                  <a:pt x="19665" y="21575"/>
                </a:lnTo>
                <a:cubicBezTo>
                  <a:pt x="19351" y="21538"/>
                  <a:pt x="19082" y="21397"/>
                  <a:pt x="18867" y="21154"/>
                </a:cubicBezTo>
                <a:lnTo>
                  <a:pt x="12701" y="13223"/>
                </a:lnTo>
                <a:cubicBezTo>
                  <a:pt x="11959" y="13871"/>
                  <a:pt x="11266" y="14439"/>
                  <a:pt x="10623" y="14928"/>
                </a:cubicBezTo>
                <a:cubicBezTo>
                  <a:pt x="9975" y="15414"/>
                  <a:pt x="9366" y="15836"/>
                  <a:pt x="8789" y="16189"/>
                </a:cubicBezTo>
                <a:lnTo>
                  <a:pt x="9261" y="19989"/>
                </a:lnTo>
                <a:lnTo>
                  <a:pt x="9261" y="20125"/>
                </a:lnTo>
                <a:cubicBezTo>
                  <a:pt x="9261" y="20424"/>
                  <a:pt x="9162" y="20673"/>
                  <a:pt x="8964" y="20871"/>
                </a:cubicBezTo>
                <a:lnTo>
                  <a:pt x="8546" y="21290"/>
                </a:lnTo>
                <a:cubicBezTo>
                  <a:pt x="8339" y="21499"/>
                  <a:pt x="8076" y="21600"/>
                  <a:pt x="7762" y="21600"/>
                </a:cubicBezTo>
                <a:lnTo>
                  <a:pt x="7705" y="21600"/>
                </a:lnTo>
                <a:cubicBezTo>
                  <a:pt x="7354" y="21564"/>
                  <a:pt x="7088" y="21425"/>
                  <a:pt x="6907" y="21179"/>
                </a:cubicBezTo>
                <a:lnTo>
                  <a:pt x="4131" y="17501"/>
                </a:lnTo>
                <a:lnTo>
                  <a:pt x="418" y="14696"/>
                </a:lnTo>
                <a:cubicBezTo>
                  <a:pt x="155" y="14473"/>
                  <a:pt x="16" y="14202"/>
                  <a:pt x="0" y="13885"/>
                </a:cubicBezTo>
                <a:lnTo>
                  <a:pt x="0" y="13834"/>
                </a:lnTo>
                <a:cubicBezTo>
                  <a:pt x="0" y="13551"/>
                  <a:pt x="104" y="13294"/>
                  <a:pt x="311" y="13060"/>
                </a:cubicBezTo>
                <a:lnTo>
                  <a:pt x="715" y="12669"/>
                </a:lnTo>
                <a:cubicBezTo>
                  <a:pt x="897" y="12440"/>
                  <a:pt x="1151" y="12333"/>
                  <a:pt x="1477" y="12341"/>
                </a:cubicBezTo>
                <a:cubicBezTo>
                  <a:pt x="1550" y="12341"/>
                  <a:pt x="1596" y="12353"/>
                  <a:pt x="1612" y="12370"/>
                </a:cubicBezTo>
                <a:lnTo>
                  <a:pt x="5407" y="12802"/>
                </a:lnTo>
                <a:cubicBezTo>
                  <a:pt x="5761" y="12234"/>
                  <a:pt x="6180" y="11626"/>
                  <a:pt x="6672" y="10984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8" y="4045"/>
                </a:lnTo>
                <a:lnTo>
                  <a:pt x="15194" y="2030"/>
                </a:lnTo>
                <a:cubicBezTo>
                  <a:pt x="15828" y="1396"/>
                  <a:pt x="16552" y="901"/>
                  <a:pt x="17376" y="540"/>
                </a:cubicBezTo>
                <a:cubicBezTo>
                  <a:pt x="18196" y="180"/>
                  <a:pt x="18952" y="0"/>
                  <a:pt x="19637" y="0"/>
                </a:cubicBezTo>
                <a:cubicBezTo>
                  <a:pt x="20285" y="0"/>
                  <a:pt x="20780" y="166"/>
                  <a:pt x="21114" y="500"/>
                </a:cubicBezTo>
                <a:cubicBezTo>
                  <a:pt x="21292" y="661"/>
                  <a:pt x="21419" y="870"/>
                  <a:pt x="21493" y="1125"/>
                </a:cubicBezTo>
                <a:cubicBezTo>
                  <a:pt x="21564" y="1374"/>
                  <a:pt x="21600" y="1659"/>
                  <a:pt x="21600" y="1973"/>
                </a:cubicBezTo>
                <a:cubicBezTo>
                  <a:pt x="21600" y="2660"/>
                  <a:pt x="21425" y="3415"/>
                  <a:pt x="21077" y="4235"/>
                </a:cubicBezTo>
                <a:cubicBezTo>
                  <a:pt x="20729" y="5055"/>
                  <a:pt x="20231" y="5778"/>
                  <a:pt x="19583" y="6400"/>
                </a:cubicBezTo>
                <a:lnTo>
                  <a:pt x="17548" y="8456"/>
                </a:lnTo>
                <a:lnTo>
                  <a:pt x="21521" y="19327"/>
                </a:lnTo>
                <a:close/>
              </a:path>
            </a:pathLst>
          </a:cu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528">
              <a:defRPr sz="2100">
                <a:solidFill>
                  <a:srgbClr val="44CEB9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17E272-476F-4FE3-A8D3-0E91A49F11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5699" y="2312897"/>
            <a:ext cx="14558963" cy="1460551"/>
          </a:xfrm>
          <a:prstGeom prst="rect">
            <a:avLst/>
          </a:prstGeom>
        </p:spPr>
        <p:txBody>
          <a:bodyPr/>
          <a:lstStyle>
            <a:lvl1pPr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EF600AEB-612D-46EF-8E41-635A47D845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4047" y="3772237"/>
            <a:ext cx="14558963" cy="1460551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905513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tock-1072060600-696x482.jpg" descr="iStock-1072060600-696x482.jpg">
            <a:extLst>
              <a:ext uri="{FF2B5EF4-FFF2-40B4-BE49-F238E27FC236}">
                <a16:creationId xmlns:a16="http://schemas.microsoft.com/office/drawing/2014/main" id="{C68AEA6F-5FE5-4746-BA0B-C3A50663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9106" r="29106"/>
          <a:stretch>
            <a:fillRect/>
          </a:stretch>
        </p:blipFill>
        <p:spPr>
          <a:xfrm>
            <a:off x="361" y="0"/>
            <a:ext cx="8211292" cy="1360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e du titre"/>
          <p:cNvSpPr txBox="1">
            <a:spLocks noGrp="1"/>
          </p:cNvSpPr>
          <p:nvPr>
            <p:ph type="title" hasCustomPrompt="1"/>
          </p:nvPr>
        </p:nvSpPr>
        <p:spPr>
          <a:xfrm>
            <a:off x="8211653" y="0"/>
            <a:ext cx="16172346" cy="1857676"/>
          </a:xfrm>
          <a:prstGeom prst="rect">
            <a:avLst/>
          </a:prstGeom>
        </p:spPr>
        <p:txBody>
          <a:bodyPr anchor="ctr" anchorCtr="0"/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5395500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5F25F8-E03B-4C80-8C59-1C4B039BE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90212" y="3496234"/>
            <a:ext cx="14890564" cy="8587815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44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4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495610E7-81AD-4D53-A141-D8D66FDAECF8}"/>
              </a:ext>
            </a:extLst>
          </p:cNvPr>
          <p:cNvSpPr/>
          <p:nvPr userDrawn="1"/>
        </p:nvSpPr>
        <p:spPr>
          <a:xfrm>
            <a:off x="21177" y="35015"/>
            <a:ext cx="8212067" cy="13613983"/>
          </a:xfrm>
          <a:prstGeom prst="rect">
            <a:avLst/>
          </a:prstGeom>
          <a:solidFill>
            <a:srgbClr val="010E19">
              <a:alpha val="5399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082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e du titre"/>
          <p:cNvSpPr txBox="1">
            <a:spLocks noGrp="1"/>
          </p:cNvSpPr>
          <p:nvPr>
            <p:ph type="title" hasCustomPrompt="1"/>
          </p:nvPr>
        </p:nvSpPr>
        <p:spPr>
          <a:xfrm>
            <a:off x="10370039" y="0"/>
            <a:ext cx="1401395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6632625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5F25F8-E03B-4C80-8C59-1C4B039BE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31401" y="4876797"/>
            <a:ext cx="13610737" cy="8587815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44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4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marL="1974850" lvl="2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Troisième niveau</a:t>
            </a:r>
          </a:p>
          <a:p>
            <a:pPr marL="2687638" lvl="3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Quatrième niveau</a:t>
            </a:r>
          </a:p>
          <a:p>
            <a:pPr marL="3492500" lvl="4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Cinquième niveau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F1FFA0AD-472C-41CB-8B27-4B8D00D3E5DB}"/>
              </a:ext>
            </a:extLst>
          </p:cNvPr>
          <p:cNvSpPr/>
          <p:nvPr userDrawn="1"/>
        </p:nvSpPr>
        <p:spPr>
          <a:xfrm>
            <a:off x="-37139" y="0"/>
            <a:ext cx="10379857" cy="13613984"/>
          </a:xfrm>
          <a:prstGeom prst="rect">
            <a:avLst/>
          </a:prstGeom>
          <a:solidFill>
            <a:srgbClr val="273F6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18" name="rawpixel-653764-unsplash.jpg" descr="rawpixel-653764-unsplash.jpg">
            <a:extLst>
              <a:ext uri="{FF2B5EF4-FFF2-40B4-BE49-F238E27FC236}">
                <a16:creationId xmlns:a16="http://schemas.microsoft.com/office/drawing/2014/main" id="{AC33FFE7-2D2C-4DD6-820F-2294B200FF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73" b="28654"/>
          <a:stretch>
            <a:fillRect/>
          </a:stretch>
        </p:blipFill>
        <p:spPr>
          <a:xfrm>
            <a:off x="-34401" y="0"/>
            <a:ext cx="10379661" cy="483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Rectangle">
            <a:extLst>
              <a:ext uri="{FF2B5EF4-FFF2-40B4-BE49-F238E27FC236}">
                <a16:creationId xmlns:a16="http://schemas.microsoft.com/office/drawing/2014/main" id="{ECE52E7A-5F85-47E3-B824-5E8BA386D1B8}"/>
              </a:ext>
            </a:extLst>
          </p:cNvPr>
          <p:cNvSpPr/>
          <p:nvPr userDrawn="1"/>
        </p:nvSpPr>
        <p:spPr>
          <a:xfrm>
            <a:off x="-50800" y="-2822"/>
            <a:ext cx="10407179" cy="4838490"/>
          </a:xfrm>
          <a:prstGeom prst="rect">
            <a:avLst/>
          </a:prstGeom>
          <a:solidFill>
            <a:schemeClr val="accent2">
              <a:alpha val="9492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A42BDAE1-A032-4217-9B9D-C711153A7009}"/>
              </a:ext>
            </a:extLst>
          </p:cNvPr>
          <p:cNvSpPr/>
          <p:nvPr userDrawn="1"/>
        </p:nvSpPr>
        <p:spPr>
          <a:xfrm>
            <a:off x="4375967" y="3916466"/>
            <a:ext cx="1553645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9CDB0285-4AAB-4171-8E39-B1F26289E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9665" y="637135"/>
            <a:ext cx="1086248" cy="159207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Ligne">
            <a:extLst>
              <a:ext uri="{FF2B5EF4-FFF2-40B4-BE49-F238E27FC236}">
                <a16:creationId xmlns:a16="http://schemas.microsoft.com/office/drawing/2014/main" id="{D0527D67-1684-47CD-A24B-FD9146065387}"/>
              </a:ext>
            </a:extLst>
          </p:cNvPr>
          <p:cNvSpPr/>
          <p:nvPr userDrawn="1"/>
        </p:nvSpPr>
        <p:spPr>
          <a:xfrm>
            <a:off x="12007481" y="4542252"/>
            <a:ext cx="10658576" cy="1"/>
          </a:xfrm>
          <a:prstGeom prst="line">
            <a:avLst/>
          </a:prstGeom>
          <a:ln w="25400">
            <a:solidFill>
              <a:srgbClr val="D9D9D9"/>
            </a:solidFill>
            <a:prstDash val="dash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6D8C6C15-9180-4C47-A36A-BE516676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01023" y="2544008"/>
            <a:ext cx="7816850" cy="16637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DBB6AFB-0B3C-4A0B-852A-F334F9ABB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5467350"/>
            <a:ext cx="9372600" cy="7672388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43748524-7C7E-4D40-B5B4-D35BF8927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2397032"/>
            <a:ext cx="9623612" cy="1460551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520216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6632625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5F25F8-E03B-4C80-8C59-1C4B039BE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45094" y="4141693"/>
            <a:ext cx="12497044" cy="2952659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4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35052E3E-8889-47CE-A4C8-8D0920AA758F}"/>
              </a:ext>
            </a:extLst>
          </p:cNvPr>
          <p:cNvSpPr/>
          <p:nvPr userDrawn="1"/>
        </p:nvSpPr>
        <p:spPr>
          <a:xfrm>
            <a:off x="-37139" y="4726483"/>
            <a:ext cx="10379857" cy="8887500"/>
          </a:xfrm>
          <a:prstGeom prst="rect">
            <a:avLst/>
          </a:prstGeom>
          <a:solidFill>
            <a:srgbClr val="1C3C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rawpixel-653764-unsplash.jpg" descr="rawpixel-653764-unsplash.jpg">
            <a:extLst>
              <a:ext uri="{FF2B5EF4-FFF2-40B4-BE49-F238E27FC236}">
                <a16:creationId xmlns:a16="http://schemas.microsoft.com/office/drawing/2014/main" id="{48B3F9CA-6099-4DCD-9460-094C8BDC6A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73" b="28654"/>
          <a:stretch>
            <a:fillRect/>
          </a:stretch>
        </p:blipFill>
        <p:spPr>
          <a:xfrm>
            <a:off x="-34401" y="0"/>
            <a:ext cx="10379661" cy="483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Rectangle">
            <a:extLst>
              <a:ext uri="{FF2B5EF4-FFF2-40B4-BE49-F238E27FC236}">
                <a16:creationId xmlns:a16="http://schemas.microsoft.com/office/drawing/2014/main" id="{CB735908-1EC1-4E43-A53D-B1AA9BEFE659}"/>
              </a:ext>
            </a:extLst>
          </p:cNvPr>
          <p:cNvSpPr/>
          <p:nvPr userDrawn="1"/>
        </p:nvSpPr>
        <p:spPr>
          <a:xfrm>
            <a:off x="-50800" y="-2822"/>
            <a:ext cx="10407179" cy="4838490"/>
          </a:xfrm>
          <a:prstGeom prst="rect">
            <a:avLst/>
          </a:prstGeom>
          <a:solidFill>
            <a:srgbClr val="FFB000">
              <a:alpha val="9492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34" name="Figure">
            <a:extLst>
              <a:ext uri="{FF2B5EF4-FFF2-40B4-BE49-F238E27FC236}">
                <a16:creationId xmlns:a16="http://schemas.microsoft.com/office/drawing/2014/main" id="{4ED79E63-5E39-4DD2-989F-D86B61B58BB1}"/>
              </a:ext>
            </a:extLst>
          </p:cNvPr>
          <p:cNvSpPr/>
          <p:nvPr userDrawn="1"/>
        </p:nvSpPr>
        <p:spPr>
          <a:xfrm>
            <a:off x="3210" y="7094357"/>
            <a:ext cx="6393955" cy="1052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261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37" name="Figure">
            <a:extLst>
              <a:ext uri="{FF2B5EF4-FFF2-40B4-BE49-F238E27FC236}">
                <a16:creationId xmlns:a16="http://schemas.microsoft.com/office/drawing/2014/main" id="{25D2C5FA-0343-4A2A-A86B-BEBDD8E7C914}"/>
              </a:ext>
            </a:extLst>
          </p:cNvPr>
          <p:cNvSpPr/>
          <p:nvPr userDrawn="1"/>
        </p:nvSpPr>
        <p:spPr>
          <a:xfrm>
            <a:off x="748282" y="5476854"/>
            <a:ext cx="1086248" cy="10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54" y="0"/>
                  <a:pt x="0" y="4754"/>
                  <a:pt x="0" y="10800"/>
                </a:cubicBezTo>
                <a:cubicBezTo>
                  <a:pt x="0" y="16689"/>
                  <a:pt x="4754" y="21600"/>
                  <a:pt x="10800" y="21600"/>
                </a:cubicBezTo>
                <a:cubicBezTo>
                  <a:pt x="16689" y="21600"/>
                  <a:pt x="21600" y="16689"/>
                  <a:pt x="21600" y="10800"/>
                </a:cubicBezTo>
                <a:cubicBezTo>
                  <a:pt x="21600" y="4754"/>
                  <a:pt x="16689" y="0"/>
                  <a:pt x="10800" y="0"/>
                </a:cubicBezTo>
                <a:close/>
                <a:moveTo>
                  <a:pt x="10800" y="19800"/>
                </a:moveTo>
                <a:cubicBezTo>
                  <a:pt x="5733" y="19800"/>
                  <a:pt x="1643" y="15711"/>
                  <a:pt x="1643" y="10800"/>
                </a:cubicBezTo>
                <a:cubicBezTo>
                  <a:pt x="1643" y="5733"/>
                  <a:pt x="5733" y="1643"/>
                  <a:pt x="10800" y="1643"/>
                </a:cubicBezTo>
                <a:cubicBezTo>
                  <a:pt x="15711" y="1643"/>
                  <a:pt x="19800" y="5733"/>
                  <a:pt x="19800" y="10800"/>
                </a:cubicBezTo>
                <a:cubicBezTo>
                  <a:pt x="19800" y="15711"/>
                  <a:pt x="15711" y="19800"/>
                  <a:pt x="10800" y="19800"/>
                </a:cubicBezTo>
                <a:close/>
                <a:moveTo>
                  <a:pt x="16357" y="8022"/>
                </a:moveTo>
                <a:cubicBezTo>
                  <a:pt x="16533" y="8198"/>
                  <a:pt x="16533" y="8511"/>
                  <a:pt x="16200" y="8843"/>
                </a:cubicBezTo>
                <a:cubicBezTo>
                  <a:pt x="10957" y="12443"/>
                  <a:pt x="10957" y="12443"/>
                  <a:pt x="10957" y="12443"/>
                </a:cubicBezTo>
                <a:cubicBezTo>
                  <a:pt x="10800" y="12443"/>
                  <a:pt x="10800" y="12443"/>
                  <a:pt x="10643" y="12443"/>
                </a:cubicBezTo>
                <a:cubicBezTo>
                  <a:pt x="10643" y="12443"/>
                  <a:pt x="10467" y="12443"/>
                  <a:pt x="10311" y="12443"/>
                </a:cubicBezTo>
                <a:cubicBezTo>
                  <a:pt x="10135" y="12287"/>
                  <a:pt x="10135" y="12111"/>
                  <a:pt x="10135" y="11954"/>
                </a:cubicBezTo>
                <a:cubicBezTo>
                  <a:pt x="10135" y="4265"/>
                  <a:pt x="10135" y="4265"/>
                  <a:pt x="10135" y="4265"/>
                </a:cubicBezTo>
                <a:cubicBezTo>
                  <a:pt x="10135" y="3933"/>
                  <a:pt x="10311" y="3600"/>
                  <a:pt x="10643" y="3600"/>
                </a:cubicBezTo>
                <a:cubicBezTo>
                  <a:pt x="10957" y="3600"/>
                  <a:pt x="11289" y="3933"/>
                  <a:pt x="11289" y="4265"/>
                </a:cubicBezTo>
                <a:cubicBezTo>
                  <a:pt x="11289" y="10800"/>
                  <a:pt x="11289" y="10800"/>
                  <a:pt x="11289" y="10800"/>
                </a:cubicBezTo>
                <a:cubicBezTo>
                  <a:pt x="15554" y="7865"/>
                  <a:pt x="15554" y="7865"/>
                  <a:pt x="15554" y="7865"/>
                </a:cubicBezTo>
                <a:cubicBezTo>
                  <a:pt x="15867" y="7689"/>
                  <a:pt x="16200" y="7689"/>
                  <a:pt x="16357" y="8022"/>
                </a:cubicBezTo>
                <a:close/>
              </a:path>
            </a:pathLst>
          </a:custGeom>
          <a:solidFill>
            <a:srgbClr val="00A2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4A13C381-2442-4025-A7C6-D7A79B8419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93085" y="680032"/>
            <a:ext cx="4780830" cy="505385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gne">
            <a:extLst>
              <a:ext uri="{FF2B5EF4-FFF2-40B4-BE49-F238E27FC236}">
                <a16:creationId xmlns:a16="http://schemas.microsoft.com/office/drawing/2014/main" id="{74DFBE9F-3CEA-4D0C-957B-C1965E4C39B0}"/>
              </a:ext>
            </a:extLst>
          </p:cNvPr>
          <p:cNvSpPr/>
          <p:nvPr userDrawn="1"/>
        </p:nvSpPr>
        <p:spPr>
          <a:xfrm>
            <a:off x="-162337" y="8130304"/>
            <a:ext cx="8366741" cy="1"/>
          </a:xfrm>
          <a:prstGeom prst="line">
            <a:avLst/>
          </a:prstGeom>
          <a:ln w="25400">
            <a:solidFill>
              <a:srgbClr val="00A2F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3B5CD5-A592-47AF-B31E-35D577439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1905" y="5636501"/>
            <a:ext cx="3068638" cy="78840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  <a:lvl2pPr algn="l">
              <a:defRPr>
                <a:solidFill>
                  <a:schemeClr val="accent4"/>
                </a:solidFill>
              </a:defRPr>
            </a:lvl2pPr>
            <a:lvl3pPr algn="l">
              <a:defRPr>
                <a:solidFill>
                  <a:schemeClr val="accent4"/>
                </a:solidFill>
              </a:defRPr>
            </a:lvl3pPr>
            <a:lvl4pPr algn="l">
              <a:defRPr>
                <a:solidFill>
                  <a:schemeClr val="accent4"/>
                </a:solidFill>
              </a:defRPr>
            </a:lvl4pPr>
            <a:lvl5pPr algn="l"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fr-FR" dirty="0"/>
              <a:t>Texte du masque</a:t>
            </a:r>
          </a:p>
        </p:txBody>
      </p:sp>
      <p:sp>
        <p:nvSpPr>
          <p:cNvPr id="40" name="Espace réservé du texte 6">
            <a:extLst>
              <a:ext uri="{FF2B5EF4-FFF2-40B4-BE49-F238E27FC236}">
                <a16:creationId xmlns:a16="http://schemas.microsoft.com/office/drawing/2014/main" id="{98F5B6D0-830D-46DB-8C7D-286132BD43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8390964"/>
            <a:ext cx="9372600" cy="4748773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0"/>
            <a:r>
              <a:rPr lang="fr-FR" dirty="0"/>
              <a:t>Continuer là</a:t>
            </a:r>
          </a:p>
          <a:p>
            <a:pPr lvl="0"/>
            <a:r>
              <a:rPr lang="fr-FR" dirty="0"/>
              <a:t>…</a:t>
            </a:r>
          </a:p>
        </p:txBody>
      </p:sp>
      <p:sp>
        <p:nvSpPr>
          <p:cNvPr id="41" name="Espace réservé du texte 6">
            <a:extLst>
              <a:ext uri="{FF2B5EF4-FFF2-40B4-BE49-F238E27FC236}">
                <a16:creationId xmlns:a16="http://schemas.microsoft.com/office/drawing/2014/main" id="{FEC055A4-A75F-4368-97CA-734FEEDBAB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4340" y="7216930"/>
            <a:ext cx="5026203" cy="822641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42" name="Texte du titre">
            <a:extLst>
              <a:ext uri="{FF2B5EF4-FFF2-40B4-BE49-F238E27FC236}">
                <a16:creationId xmlns:a16="http://schemas.microsoft.com/office/drawing/2014/main" id="{864D9709-6C0C-41A0-B45F-195D025BE2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370039" y="0"/>
            <a:ext cx="14013959" cy="1857676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44" name="Ligne">
            <a:extLst>
              <a:ext uri="{FF2B5EF4-FFF2-40B4-BE49-F238E27FC236}">
                <a16:creationId xmlns:a16="http://schemas.microsoft.com/office/drawing/2014/main" id="{C0370E7A-F32E-418E-B935-A53F2A5779BF}"/>
              </a:ext>
            </a:extLst>
          </p:cNvPr>
          <p:cNvSpPr/>
          <p:nvPr userDrawn="1"/>
        </p:nvSpPr>
        <p:spPr>
          <a:xfrm>
            <a:off x="11645094" y="3845813"/>
            <a:ext cx="10658576" cy="1"/>
          </a:xfrm>
          <a:prstGeom prst="line">
            <a:avLst/>
          </a:prstGeom>
          <a:ln w="25400">
            <a:solidFill>
              <a:srgbClr val="95C1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45" name="Figure">
            <a:extLst>
              <a:ext uri="{FF2B5EF4-FFF2-40B4-BE49-F238E27FC236}">
                <a16:creationId xmlns:a16="http://schemas.microsoft.com/office/drawing/2014/main" id="{07CC5100-AEED-4CB5-897B-3E18F7991021}"/>
              </a:ext>
            </a:extLst>
          </p:cNvPr>
          <p:cNvSpPr/>
          <p:nvPr userDrawn="1"/>
        </p:nvSpPr>
        <p:spPr>
          <a:xfrm>
            <a:off x="11645094" y="2805730"/>
            <a:ext cx="6393955" cy="1052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261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5C11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734D836E-1A03-4275-B5E6-27405C584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48179" y="2869737"/>
            <a:ext cx="5026203" cy="822641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48" name="Ligne">
            <a:extLst>
              <a:ext uri="{FF2B5EF4-FFF2-40B4-BE49-F238E27FC236}">
                <a16:creationId xmlns:a16="http://schemas.microsoft.com/office/drawing/2014/main" id="{6FD75434-44C1-43B9-957C-3F705E348E59}"/>
              </a:ext>
            </a:extLst>
          </p:cNvPr>
          <p:cNvSpPr/>
          <p:nvPr userDrawn="1"/>
        </p:nvSpPr>
        <p:spPr>
          <a:xfrm>
            <a:off x="11734741" y="8642195"/>
            <a:ext cx="10658576" cy="1"/>
          </a:xfrm>
          <a:prstGeom prst="line">
            <a:avLst/>
          </a:prstGeom>
          <a:ln w="25400">
            <a:solidFill>
              <a:srgbClr val="D0AF84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49" name="Figure">
            <a:extLst>
              <a:ext uri="{FF2B5EF4-FFF2-40B4-BE49-F238E27FC236}">
                <a16:creationId xmlns:a16="http://schemas.microsoft.com/office/drawing/2014/main" id="{FAB328FD-4722-480D-A607-39D2C98195E6}"/>
              </a:ext>
            </a:extLst>
          </p:cNvPr>
          <p:cNvSpPr/>
          <p:nvPr userDrawn="1"/>
        </p:nvSpPr>
        <p:spPr>
          <a:xfrm>
            <a:off x="11649857" y="7620766"/>
            <a:ext cx="6393955" cy="105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261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0AF84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36F8EDD3-0F95-44C0-B7E5-CF06928F66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957145" y="7719638"/>
            <a:ext cx="5026203" cy="822641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4D8EC596-44BC-4690-A15F-3D63D6E56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45094" y="8929955"/>
            <a:ext cx="12497044" cy="2952659"/>
          </a:xfrm>
          <a:prstGeom prst="rect">
            <a:avLst/>
          </a:prstGeom>
        </p:spPr>
        <p:txBody>
          <a:bodyPr lIns="288000" tIns="288000" rIns="288000" bIns="288000"/>
          <a:lstStyle>
            <a:lvl1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fr-FR" sz="3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fr-FR" sz="40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fr-FR" sz="4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30225" lvl="0" indent="-530225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Cliquez pour modifier les styles du texte du masque</a:t>
            </a:r>
          </a:p>
          <a:p>
            <a:pPr marL="1262063" lvl="1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F638FB38-4C33-475A-AA6B-621E2A6F3D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8283" y="1358157"/>
            <a:ext cx="5831812" cy="2821985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57248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e du titre"/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24383999" cy="1857676"/>
          </a:xfrm>
          <a:prstGeom prst="rect">
            <a:avLst/>
          </a:prstGeom>
        </p:spPr>
        <p:txBody>
          <a:bodyPr anchor="ctr" anchorCtr="0"/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grpSp>
        <p:nvGrpSpPr>
          <p:cNvPr id="11" name="Groupe">
            <a:extLst>
              <a:ext uri="{FF2B5EF4-FFF2-40B4-BE49-F238E27FC236}">
                <a16:creationId xmlns:a16="http://schemas.microsoft.com/office/drawing/2014/main" id="{D360B735-9C28-414B-83EF-B6F6B855D062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7862649B-0C9A-4620-8E94-1D447F8AC7F1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E0AB1A34-DECA-4767-95B7-BCA671F899C0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DBFB4FB3-DC5A-4761-94B1-C447B526113C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DBE7B5-8F35-4A3D-A42B-7ACE57287F13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3B64FDDD-8CBC-40D4-A037-AC56BDCE095C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pic>
        <p:nvPicPr>
          <p:cNvPr id="26" name="STMS2-BLEU CLAIR.png" descr="STMS2-BLEU CLAIR.png">
            <a:extLst>
              <a:ext uri="{FF2B5EF4-FFF2-40B4-BE49-F238E27FC236}">
                <a16:creationId xmlns:a16="http://schemas.microsoft.com/office/drawing/2014/main" id="{3C45B415-D4A4-4F66-9638-AB5AA32F2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81389"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022756EF-C004-4457-8DC2-7AA9DC3549D1}"/>
              </a:ext>
            </a:extLst>
          </p:cNvPr>
          <p:cNvSpPr/>
          <p:nvPr userDrawn="1"/>
        </p:nvSpPr>
        <p:spPr>
          <a:xfrm>
            <a:off x="11415176" y="1793668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30" name="Numéro de diapositive">
            <a:extLst>
              <a:ext uri="{FF2B5EF4-FFF2-40B4-BE49-F238E27FC236}">
                <a16:creationId xmlns:a16="http://schemas.microsoft.com/office/drawing/2014/main" id="{C5383E53-1A7E-4237-B837-1204FADA8E5E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1128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IMG-14.jpg" descr="PPT-IMG-14.jpg">
            <a:extLst>
              <a:ext uri="{FF2B5EF4-FFF2-40B4-BE49-F238E27FC236}">
                <a16:creationId xmlns:a16="http://schemas.microsoft.com/office/drawing/2014/main" id="{8E8167EE-EB0E-4A9B-A31D-9950696D14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2874" b="4621"/>
          <a:stretch>
            <a:fillRect/>
          </a:stretch>
        </p:blipFill>
        <p:spPr>
          <a:xfrm>
            <a:off x="-4061" y="5400"/>
            <a:ext cx="24377899" cy="11417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1D71088A-448F-426E-9A9F-5E69C1121E35}"/>
              </a:ext>
            </a:extLst>
          </p:cNvPr>
          <p:cNvSpPr/>
          <p:nvPr userDrawn="1"/>
        </p:nvSpPr>
        <p:spPr>
          <a:xfrm rot="106">
            <a:off x="3109" y="7605973"/>
            <a:ext cx="24377782" cy="3819866"/>
          </a:xfrm>
          <a:prstGeom prst="rect">
            <a:avLst/>
          </a:prstGeom>
          <a:solidFill>
            <a:srgbClr val="1568AB"/>
          </a:solidFill>
          <a:ln w="25400">
            <a:solidFill>
              <a:schemeClr val="accent1">
                <a:alpha val="0"/>
              </a:schemeClr>
            </a:solidFill>
            <a:bevel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3" name="PICARD - STMS ASSET MNGT">
            <a:extLst>
              <a:ext uri="{FF2B5EF4-FFF2-40B4-BE49-F238E27FC236}">
                <a16:creationId xmlns:a16="http://schemas.microsoft.com/office/drawing/2014/main" id="{EAEC2C17-ED16-4D5E-B611-9AC892994B91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959306" y="7997083"/>
            <a:ext cx="17131487" cy="15087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pPr algn="l" defTabSz="1043946">
              <a:defRPr sz="5760">
                <a:solidFill>
                  <a:srgbClr val="FFFFFE"/>
                </a:solidFill>
              </a:defRPr>
            </a:pPr>
            <a:r>
              <a:rPr lang="fr-FR" sz="8448" b="1" dirty="0"/>
              <a:t>Titre 1</a:t>
            </a:r>
            <a:endParaRPr sz="8448" dirty="0"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14" name="Technical and financial Bid">
            <a:extLst>
              <a:ext uri="{FF2B5EF4-FFF2-40B4-BE49-F238E27FC236}">
                <a16:creationId xmlns:a16="http://schemas.microsoft.com/office/drawing/2014/main" id="{A912186B-0399-4C1C-8355-0F5E95DDC75C}"/>
              </a:ext>
            </a:extLst>
          </p:cNvPr>
          <p:cNvSpPr txBox="1">
            <a:spLocks noGrp="1"/>
          </p:cNvSpPr>
          <p:nvPr>
            <p:ph type="subTitle" sz="quarter" idx="1" hasCustomPrompt="1"/>
          </p:nvPr>
        </p:nvSpPr>
        <p:spPr>
          <a:xfrm>
            <a:off x="989538" y="9821611"/>
            <a:ext cx="17071024" cy="1116865"/>
          </a:xfrm>
          <a:prstGeom prst="rect">
            <a:avLst/>
          </a:prstGeom>
        </p:spPr>
        <p:txBody>
          <a:bodyPr/>
          <a:lstStyle>
            <a:lvl1pPr algn="l">
              <a:spcBef>
                <a:spcPts val="900"/>
              </a:spcBef>
              <a:defRPr sz="5000">
                <a:solidFill>
                  <a:srgbClr val="FFFFFE"/>
                </a:solidFill>
              </a:defRPr>
            </a:lvl1pPr>
          </a:lstStyle>
          <a:p>
            <a:r>
              <a:rPr lang="fr-FR" dirty="0"/>
              <a:t>Sous-titre 1</a:t>
            </a:r>
            <a:endParaRPr dirty="0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7ECDADA6-69BD-4872-9B8C-9B28C12C6D0D}"/>
              </a:ext>
            </a:extLst>
          </p:cNvPr>
          <p:cNvSpPr/>
          <p:nvPr userDrawn="1"/>
        </p:nvSpPr>
        <p:spPr>
          <a:xfrm>
            <a:off x="1138869" y="9599696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16" name="STMS2-BLEU CLAIR.png" descr="STMS2-BLEU CLAIR.png">
            <a:extLst>
              <a:ext uri="{FF2B5EF4-FFF2-40B4-BE49-F238E27FC236}">
                <a16:creationId xmlns:a16="http://schemas.microsoft.com/office/drawing/2014/main" id="{011090BE-9F59-4182-BB62-E5AC4A643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201" y="592500"/>
            <a:ext cx="5835437" cy="892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6" name="Numéro de diapositive">
            <a:extLst>
              <a:ext uri="{FF2B5EF4-FFF2-40B4-BE49-F238E27FC236}">
                <a16:creationId xmlns:a16="http://schemas.microsoft.com/office/drawing/2014/main" id="{3CF8B065-E777-4266-9773-8883E76412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263100" y="589158"/>
            <a:ext cx="1471493" cy="6808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729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"/>
          <p:cNvGrpSpPr/>
          <p:nvPr/>
        </p:nvGrpSpPr>
        <p:grpSpPr>
          <a:xfrm>
            <a:off x="-28864" y="13604786"/>
            <a:ext cx="24538663" cy="181431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3" name="Texte du titre"/>
          <p:cNvSpPr txBox="1">
            <a:spLocks noGrp="1"/>
          </p:cNvSpPr>
          <p:nvPr>
            <p:ph type="title"/>
          </p:nvPr>
        </p:nvSpPr>
        <p:spPr>
          <a:xfrm>
            <a:off x="1829037" y="3689380"/>
            <a:ext cx="20729101" cy="408302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3654900" y="7772400"/>
            <a:ext cx="17074200" cy="594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2909784" y="589158"/>
            <a:ext cx="824809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37475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D635D1-C2B1-467B-A7EE-2751B9F72D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910"/>
            <a:ext cx="24384000" cy="10265664"/>
          </a:xfrm>
          <a:prstGeom prst="rect">
            <a:avLst/>
          </a:prstGeom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/>
            </a:p>
          </p:txBody>
        </p:sp>
      </p:grpSp>
      <p:sp>
        <p:nvSpPr>
          <p:cNvPr id="26" name="Numéro de diapositive">
            <a:extLst>
              <a:ext uri="{FF2B5EF4-FFF2-40B4-BE49-F238E27FC236}">
                <a16:creationId xmlns:a16="http://schemas.microsoft.com/office/drawing/2014/main" id="{63F75A3A-F8DE-43AC-BA85-7439141B2755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840DC7F3-0651-4CC3-99A1-999E28907E3D}"/>
              </a:ext>
            </a:extLst>
          </p:cNvPr>
          <p:cNvSpPr/>
          <p:nvPr userDrawn="1"/>
        </p:nvSpPr>
        <p:spPr>
          <a:xfrm>
            <a:off x="1417082" y="337780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/>
          </a:p>
        </p:txBody>
      </p:sp>
      <p:pic>
        <p:nvPicPr>
          <p:cNvPr id="40" name="STMS2-BLEU CLAIR.png" descr="STMS2-BLEU CLAIR.png">
            <a:extLst>
              <a:ext uri="{FF2B5EF4-FFF2-40B4-BE49-F238E27FC236}">
                <a16:creationId xmlns:a16="http://schemas.microsoft.com/office/drawing/2014/main" id="{0DCFB086-2C60-426B-9462-4E8C3276B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68121A0E-D216-4669-83CC-EC70238EA205}"/>
              </a:ext>
            </a:extLst>
          </p:cNvPr>
          <p:cNvSpPr/>
          <p:nvPr userDrawn="1"/>
        </p:nvSpPr>
        <p:spPr>
          <a:xfrm>
            <a:off x="46067" y="-1534"/>
            <a:ext cx="23152723" cy="3514088"/>
          </a:xfrm>
          <a:prstGeom prst="rect">
            <a:avLst/>
          </a:prstGeom>
          <a:ln w="12700">
            <a:noFill/>
            <a:miter lim="400000"/>
          </a:ln>
        </p:spPr>
        <p:txBody>
          <a:bodyPr lIns="720000" tIns="108744" rIns="108744" bIns="108744"/>
          <a:lstStyle/>
          <a:p>
            <a:pPr lvl="0">
              <a:lnSpc>
                <a:spcPct val="130000"/>
              </a:lnSpc>
              <a:spcBef>
                <a:spcPts val="500"/>
              </a:spcBef>
            </a:pPr>
            <a:r>
              <a:rPr lang="fr-FR" sz="14200" dirty="0">
                <a:solidFill>
                  <a:srgbClr val="1568AB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  <a:endParaRPr sz="14200" dirty="0">
              <a:solidFill>
                <a:srgbClr val="1568AB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009EB8-D3C4-4B9E-95A7-3A5236F42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85369" y="6794535"/>
            <a:ext cx="10506631" cy="4088618"/>
          </a:xfrm>
          <a:prstGeom prst="rect">
            <a:avLst/>
          </a:prstGeom>
        </p:spPr>
        <p:txBody>
          <a:bodyPr lIns="90000"/>
          <a:lstStyle>
            <a:lvl1pPr marL="742950" indent="-742950" algn="l">
              <a:lnSpc>
                <a:spcPct val="160000"/>
              </a:lnSpc>
              <a:buClr>
                <a:schemeClr val="accent2">
                  <a:lumMod val="60000"/>
                  <a:lumOff val="40000"/>
                </a:schemeClr>
              </a:buClr>
              <a:buSzPct val="150000"/>
              <a:buFont typeface="+mj-lt"/>
              <a:buAutoNum type="arabicPeriod"/>
              <a:defRPr sz="3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457200">
              <a:buFont typeface="+mj-lt"/>
              <a:buAutoNum type="arabicPeriod"/>
              <a:defRPr/>
            </a:lvl2pPr>
            <a:lvl3pPr marL="457200" indent="-45720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457200" indent="-457200" algn="l">
              <a:buFont typeface="+mj-lt"/>
              <a:buAutoNum type="arabicPeriod"/>
              <a:defRPr sz="3600"/>
            </a:lvl5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FR" dirty="0"/>
              <a:t>Partie 2</a:t>
            </a:r>
          </a:p>
          <a:p>
            <a:pPr lvl="0"/>
            <a:r>
              <a:rPr lang="fr-FR" dirty="0"/>
              <a:t>Partie 3</a:t>
            </a:r>
          </a:p>
          <a:p>
            <a:pPr lvl="0"/>
            <a:r>
              <a:rPr lang="fr-FR" dirty="0"/>
              <a:t>Partie 4</a:t>
            </a:r>
          </a:p>
        </p:txBody>
      </p:sp>
    </p:spTree>
    <p:extLst>
      <p:ext uri="{BB962C8B-B14F-4D97-AF65-F5344CB8AC3E}">
        <p14:creationId xmlns:p14="http://schemas.microsoft.com/office/powerpoint/2010/main" val="174558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MS1-couleur.png" descr="STMS1-couleur.png">
            <a:extLst>
              <a:ext uri="{FF2B5EF4-FFF2-40B4-BE49-F238E27FC236}">
                <a16:creationId xmlns:a16="http://schemas.microsoft.com/office/drawing/2014/main" id="{C9D2CB60-4EC8-460B-B400-781DD33F9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0733" y="12233446"/>
            <a:ext cx="5362705" cy="867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TMS-NOTREENTREPRISE2.jpg" descr="STMS-NOTREENTREPRISE2.jpg">
            <a:extLst>
              <a:ext uri="{FF2B5EF4-FFF2-40B4-BE49-F238E27FC236}">
                <a16:creationId xmlns:a16="http://schemas.microsoft.com/office/drawing/2014/main" id="{BCB3EBE0-9365-431C-9604-7D4F1275F6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2977"/>
            <a:ext cx="24382984" cy="117751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BB62F1-683C-4580-8289-A06E59DEC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2238" y="4392613"/>
            <a:ext cx="11653837" cy="3944937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50033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424C7E-C7E7-4BEC-A2A1-8AE71F990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"/>
            <a:ext cx="24384000" cy="13691616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AD6C09DA-F3DA-42D4-B9EB-66059DE9A668}"/>
              </a:ext>
            </a:extLst>
          </p:cNvPr>
          <p:cNvSpPr/>
          <p:nvPr userDrawn="1"/>
        </p:nvSpPr>
        <p:spPr>
          <a:xfrm>
            <a:off x="-289223" y="-101005"/>
            <a:ext cx="24673223" cy="13918010"/>
          </a:xfrm>
          <a:prstGeom prst="rect">
            <a:avLst/>
          </a:prstGeom>
          <a:solidFill>
            <a:srgbClr val="1568AB">
              <a:alpha val="82265"/>
            </a:srgbClr>
          </a:solidFill>
          <a:ln w="25400">
            <a:solidFill>
              <a:schemeClr val="accent1">
                <a:alpha val="82265"/>
              </a:schemeClr>
            </a:solidFill>
            <a:bevel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12" name="STMS2-BLANC.png" descr="STMS2-BLANC.png">
            <a:extLst>
              <a:ext uri="{FF2B5EF4-FFF2-40B4-BE49-F238E27FC236}">
                <a16:creationId xmlns:a16="http://schemas.microsoft.com/office/drawing/2014/main" id="{8945E75A-FB7E-42E6-BCF3-97ACBA39A1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57066" y="12107581"/>
            <a:ext cx="1108549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A73D0D7A-1E36-4781-A1A7-9D6F8FBA8475}"/>
              </a:ext>
            </a:extLst>
          </p:cNvPr>
          <p:cNvSpPr/>
          <p:nvPr userDrawn="1"/>
        </p:nvSpPr>
        <p:spPr>
          <a:xfrm>
            <a:off x="11396684" y="9134233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F4CA56E9-1764-4B30-AAB5-A003F9612189}"/>
              </a:ext>
            </a:extLst>
          </p:cNvPr>
          <p:cNvSpPr/>
          <p:nvPr userDrawn="1"/>
        </p:nvSpPr>
        <p:spPr>
          <a:xfrm>
            <a:off x="11412893" y="4453752"/>
            <a:ext cx="1521227" cy="163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1"/>
                </a:lnTo>
                <a:cubicBezTo>
                  <a:pt x="2707" y="21204"/>
                  <a:pt x="2663" y="21330"/>
                  <a:pt x="2580" y="21439"/>
                </a:cubicBezTo>
                <a:cubicBezTo>
                  <a:pt x="2492" y="21548"/>
                  <a:pt x="2386" y="21600"/>
                  <a:pt x="2262" y="21600"/>
                </a:cubicBezTo>
                <a:lnTo>
                  <a:pt x="1348" y="21600"/>
                </a:lnTo>
                <a:cubicBezTo>
                  <a:pt x="1221" y="21600"/>
                  <a:pt x="1118" y="21545"/>
                  <a:pt x="1038" y="21439"/>
                </a:cubicBezTo>
                <a:cubicBezTo>
                  <a:pt x="954" y="21330"/>
                  <a:pt x="913" y="21204"/>
                  <a:pt x="913" y="21051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9" y="2476"/>
                </a:moveTo>
                <a:cubicBezTo>
                  <a:pt x="21064" y="2323"/>
                  <a:pt x="21248" y="2297"/>
                  <a:pt x="21390" y="2391"/>
                </a:cubicBezTo>
                <a:cubicBezTo>
                  <a:pt x="21530" y="2485"/>
                  <a:pt x="21600" y="2684"/>
                  <a:pt x="21600" y="2996"/>
                </a:cubicBezTo>
                <a:lnTo>
                  <a:pt x="21600" y="13516"/>
                </a:lnTo>
                <a:cubicBezTo>
                  <a:pt x="21600" y="13804"/>
                  <a:pt x="21527" y="14107"/>
                  <a:pt x="21383" y="14421"/>
                </a:cubicBezTo>
                <a:cubicBezTo>
                  <a:pt x="21238" y="14738"/>
                  <a:pt x="21057" y="14967"/>
                  <a:pt x="20839" y="15120"/>
                </a:cubicBezTo>
                <a:cubicBezTo>
                  <a:pt x="19955" y="15758"/>
                  <a:pt x="19147" y="16166"/>
                  <a:pt x="18413" y="16351"/>
                </a:cubicBezTo>
                <a:cubicBezTo>
                  <a:pt x="17679" y="16530"/>
                  <a:pt x="17037" y="16607"/>
                  <a:pt x="16491" y="16568"/>
                </a:cubicBezTo>
                <a:cubicBezTo>
                  <a:pt x="15850" y="16527"/>
                  <a:pt x="15282" y="16372"/>
                  <a:pt x="14792" y="16104"/>
                </a:cubicBezTo>
                <a:cubicBezTo>
                  <a:pt x="14393" y="15852"/>
                  <a:pt x="14004" y="15608"/>
                  <a:pt x="13624" y="15379"/>
                </a:cubicBezTo>
                <a:cubicBezTo>
                  <a:pt x="13245" y="15147"/>
                  <a:pt x="12858" y="14947"/>
                  <a:pt x="12459" y="14774"/>
                </a:cubicBezTo>
                <a:cubicBezTo>
                  <a:pt x="12060" y="14600"/>
                  <a:pt x="11641" y="14462"/>
                  <a:pt x="11198" y="14359"/>
                </a:cubicBezTo>
                <a:cubicBezTo>
                  <a:pt x="10757" y="14257"/>
                  <a:pt x="10269" y="14204"/>
                  <a:pt x="9738" y="14204"/>
                </a:cubicBezTo>
                <a:cubicBezTo>
                  <a:pt x="9310" y="14221"/>
                  <a:pt x="8825" y="14307"/>
                  <a:pt x="8286" y="14456"/>
                </a:cubicBezTo>
                <a:cubicBezTo>
                  <a:pt x="7824" y="14589"/>
                  <a:pt x="7266" y="14800"/>
                  <a:pt x="6605" y="15091"/>
                </a:cubicBezTo>
                <a:cubicBezTo>
                  <a:pt x="5944" y="15382"/>
                  <a:pt x="5207" y="15793"/>
                  <a:pt x="4394" y="16328"/>
                </a:cubicBezTo>
                <a:cubicBezTo>
                  <a:pt x="4169" y="16477"/>
                  <a:pt x="3978" y="16495"/>
                  <a:pt x="3826" y="16383"/>
                </a:cubicBezTo>
                <a:cubicBezTo>
                  <a:pt x="3674" y="16269"/>
                  <a:pt x="3598" y="16060"/>
                  <a:pt x="3598" y="15752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8" y="1715"/>
                </a:cubicBezTo>
                <a:cubicBezTo>
                  <a:pt x="11641" y="1818"/>
                  <a:pt x="12060" y="1956"/>
                  <a:pt x="12459" y="2135"/>
                </a:cubicBezTo>
                <a:cubicBezTo>
                  <a:pt x="12858" y="2306"/>
                  <a:pt x="13243" y="2508"/>
                  <a:pt x="13620" y="2737"/>
                </a:cubicBezTo>
                <a:cubicBezTo>
                  <a:pt x="13994" y="2967"/>
                  <a:pt x="14386" y="3207"/>
                  <a:pt x="14792" y="3463"/>
                </a:cubicBezTo>
                <a:cubicBezTo>
                  <a:pt x="15282" y="3736"/>
                  <a:pt x="15850" y="3889"/>
                  <a:pt x="16491" y="3924"/>
                </a:cubicBezTo>
                <a:cubicBezTo>
                  <a:pt x="17037" y="3965"/>
                  <a:pt x="17679" y="3889"/>
                  <a:pt x="18413" y="3707"/>
                </a:cubicBezTo>
                <a:cubicBezTo>
                  <a:pt x="19147" y="3522"/>
                  <a:pt x="19958" y="3113"/>
                  <a:pt x="20839" y="247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528">
              <a:defRPr sz="2100">
                <a:solidFill>
                  <a:srgbClr val="44CEB9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5" name="STMS2-BLANC.png" descr="STMS2-BLANC.png">
            <a:extLst>
              <a:ext uri="{FF2B5EF4-FFF2-40B4-BE49-F238E27FC236}">
                <a16:creationId xmlns:a16="http://schemas.microsoft.com/office/drawing/2014/main" id="{3F86A6EA-5972-4F2D-B1C3-AE8E376E4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57066" y="12107581"/>
            <a:ext cx="1108549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8A95B3B-C3F4-4A7D-A57D-7ABEA41076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95" y="6400800"/>
            <a:ext cx="23595106" cy="1864659"/>
          </a:xfrm>
          <a:prstGeom prst="rect">
            <a:avLst/>
          </a:prstGeom>
        </p:spPr>
        <p:txBody>
          <a:bodyPr/>
          <a:lstStyle>
            <a:lvl1pPr marL="1371600" indent="-1371600">
              <a:buFont typeface="+mj-lt"/>
              <a:buAutoNum type="arabicPeriod"/>
              <a:defRPr sz="8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Slide de transition</a:t>
            </a:r>
          </a:p>
        </p:txBody>
      </p:sp>
    </p:spTree>
    <p:extLst>
      <p:ext uri="{BB962C8B-B14F-4D97-AF65-F5344CB8AC3E}">
        <p14:creationId xmlns:p14="http://schemas.microsoft.com/office/powerpoint/2010/main" val="27152535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guichet, portable&#10;&#10;Description générée automatiquement">
            <a:extLst>
              <a:ext uri="{FF2B5EF4-FFF2-40B4-BE49-F238E27FC236}">
                <a16:creationId xmlns:a16="http://schemas.microsoft.com/office/drawing/2014/main" id="{E9F37C56-72B1-4995-9B81-E201B1ABA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19547"/>
            <a:ext cx="24377904" cy="11417808"/>
          </a:xfrm>
          <a:prstGeom prst="rect">
            <a:avLst/>
          </a:prstGeom>
        </p:spPr>
      </p:pic>
      <p:pic>
        <p:nvPicPr>
          <p:cNvPr id="7" name="STMS2-BLEU CLAIR.png" descr="STMS2-BLEU CLAIR.png">
            <a:extLst>
              <a:ext uri="{FF2B5EF4-FFF2-40B4-BE49-F238E27FC236}">
                <a16:creationId xmlns:a16="http://schemas.microsoft.com/office/drawing/2014/main" id="{52594F31-C29F-440B-B970-6B8720204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1666" y="12051420"/>
            <a:ext cx="5835437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570AF10-BCAC-4A17-9186-107A5522A045}"/>
              </a:ext>
            </a:extLst>
          </p:cNvPr>
          <p:cNvSpPr/>
          <p:nvPr userDrawn="1"/>
        </p:nvSpPr>
        <p:spPr>
          <a:xfrm>
            <a:off x="11402477" y="5813579"/>
            <a:ext cx="1553646" cy="12801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9070825-39F4-4E0D-BFD9-128923437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22358"/>
            <a:ext cx="18288000" cy="1508713"/>
          </a:xfrm>
          <a:prstGeom prst="rect">
            <a:avLst/>
          </a:prstGeom>
        </p:spPr>
        <p:txBody>
          <a:bodyPr anchor="b"/>
          <a:lstStyle>
            <a:lvl1pPr algn="ctr">
              <a:defRPr kumimoji="0" lang="en-US" sz="8448" b="1" i="0" u="none" strike="noStrike" cap="none" spc="0" normalizeH="0" baseline="0" dirty="0">
                <a:ln>
                  <a:noFill/>
                </a:ln>
                <a:solidFill>
                  <a:srgbClr val="FFFFFE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08FDE9C5-0814-4C13-A365-346EFA110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300" y="6035494"/>
            <a:ext cx="18288000" cy="11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E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3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24645A58-62D6-4BD6-A12E-4689D035B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65"/>
            <a:ext cx="24384000" cy="11362653"/>
          </a:xfrm>
          <a:prstGeom prst="rect">
            <a:avLst/>
          </a:prstGeom>
        </p:spPr>
      </p:pic>
      <p:pic>
        <p:nvPicPr>
          <p:cNvPr id="7" name="STMS2-BLEU CLAIR.png" descr="STMS2-BLEU CLAIR.png">
            <a:extLst>
              <a:ext uri="{FF2B5EF4-FFF2-40B4-BE49-F238E27FC236}">
                <a16:creationId xmlns:a16="http://schemas.microsoft.com/office/drawing/2014/main" id="{52594F31-C29F-440B-B970-6B8720204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1666" y="12051420"/>
            <a:ext cx="5835437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9070825-39F4-4E0D-BFD9-128923437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9306" y="7997083"/>
            <a:ext cx="18288000" cy="1508713"/>
          </a:xfrm>
          <a:prstGeom prst="rect">
            <a:avLst/>
          </a:prstGeom>
        </p:spPr>
        <p:txBody>
          <a:bodyPr anchor="ctr"/>
          <a:lstStyle>
            <a:lvl1pPr algn="l">
              <a:defRPr kumimoji="0" lang="en-US" sz="8448" b="1" i="0" u="none" strike="noStrike" cap="none" spc="0" normalizeH="0" baseline="0" dirty="0">
                <a:ln>
                  <a:noFill/>
                </a:ln>
                <a:solidFill>
                  <a:srgbClr val="FFFFFE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08FDE9C5-0814-4C13-A365-346EFA110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538" y="9821611"/>
            <a:ext cx="18288000" cy="111686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E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1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T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rdinateur, homme, debout, table&#10;&#10;Description générée automatiquement">
            <a:extLst>
              <a:ext uri="{FF2B5EF4-FFF2-40B4-BE49-F238E27FC236}">
                <a16:creationId xmlns:a16="http://schemas.microsoft.com/office/drawing/2014/main" id="{D7AFE222-877C-43DA-AAC0-CEF776547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1"/>
            <a:ext cx="24384000" cy="11430000"/>
          </a:xfrm>
          <a:prstGeom prst="rect">
            <a:avLst/>
          </a:prstGeom>
        </p:spPr>
      </p:pic>
      <p:pic>
        <p:nvPicPr>
          <p:cNvPr id="7" name="STMS2-BLEU CLAIR.png" descr="STMS2-BLEU CLAIR.png">
            <a:extLst>
              <a:ext uri="{FF2B5EF4-FFF2-40B4-BE49-F238E27FC236}">
                <a16:creationId xmlns:a16="http://schemas.microsoft.com/office/drawing/2014/main" id="{52594F31-C29F-440B-B970-6B8720204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51666" y="12051420"/>
            <a:ext cx="5835437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9070825-39F4-4E0D-BFD9-128923437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668" y="4210966"/>
            <a:ext cx="17131487" cy="1508713"/>
          </a:xfrm>
          <a:prstGeom prst="rect">
            <a:avLst/>
          </a:prstGeom>
        </p:spPr>
        <p:txBody>
          <a:bodyPr anchor="ctr"/>
          <a:lstStyle>
            <a:lvl1pPr algn="ctr">
              <a:defRPr kumimoji="0" lang="en-US" sz="8448" b="1" i="0" u="none" strike="noStrike" cap="none" spc="0" normalizeH="0" baseline="0" dirty="0">
                <a:ln>
                  <a:noFill/>
                </a:ln>
                <a:solidFill>
                  <a:srgbClr val="FFFFFE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08FDE9C5-0814-4C13-A365-346EFA110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899" y="6035494"/>
            <a:ext cx="17071025" cy="11168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E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2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26" name="Picture 2" descr="sap-gold-partner-logo | Expedience Software">
            <a:extLst>
              <a:ext uri="{FF2B5EF4-FFF2-40B4-BE49-F238E27FC236}">
                <a16:creationId xmlns:a16="http://schemas.microsoft.com/office/drawing/2014/main" id="{27EA1AC3-9C92-4346-9628-6850F355E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6" y="11836245"/>
            <a:ext cx="2253227" cy="13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27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"/>
          <p:cNvGrpSpPr/>
          <p:nvPr/>
        </p:nvGrpSpPr>
        <p:grpSpPr>
          <a:xfrm>
            <a:off x="-28864" y="13604786"/>
            <a:ext cx="24538663" cy="181431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3" name="Texte du titre"/>
          <p:cNvSpPr txBox="1">
            <a:spLocks noGrp="1"/>
          </p:cNvSpPr>
          <p:nvPr>
            <p:ph type="title"/>
          </p:nvPr>
        </p:nvSpPr>
        <p:spPr>
          <a:xfrm>
            <a:off x="1829037" y="3689380"/>
            <a:ext cx="20729101" cy="408302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3654900" y="7772400"/>
            <a:ext cx="17074200" cy="594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2909784" y="589158"/>
            <a:ext cx="824809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57328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D635D1-C2B1-467B-A7EE-2751B9F72D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910"/>
            <a:ext cx="24384000" cy="10265664"/>
          </a:xfrm>
          <a:prstGeom prst="rect">
            <a:avLst/>
          </a:prstGeom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6" name="Numéro de diapositive">
            <a:extLst>
              <a:ext uri="{FF2B5EF4-FFF2-40B4-BE49-F238E27FC236}">
                <a16:creationId xmlns:a16="http://schemas.microsoft.com/office/drawing/2014/main" id="{63F75A3A-F8DE-43AC-BA85-7439141B2755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840DC7F3-0651-4CC3-99A1-999E28907E3D}"/>
              </a:ext>
            </a:extLst>
          </p:cNvPr>
          <p:cNvSpPr/>
          <p:nvPr userDrawn="1"/>
        </p:nvSpPr>
        <p:spPr>
          <a:xfrm>
            <a:off x="1417082" y="337780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40" name="STMS2-BLEU CLAIR.png" descr="STMS2-BLEU CLAIR.png">
            <a:extLst>
              <a:ext uri="{FF2B5EF4-FFF2-40B4-BE49-F238E27FC236}">
                <a16:creationId xmlns:a16="http://schemas.microsoft.com/office/drawing/2014/main" id="{0DCFB086-2C60-426B-9462-4E8C3276B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68121A0E-D216-4669-83CC-EC70238EA205}"/>
              </a:ext>
            </a:extLst>
          </p:cNvPr>
          <p:cNvSpPr/>
          <p:nvPr userDrawn="1"/>
        </p:nvSpPr>
        <p:spPr>
          <a:xfrm>
            <a:off x="46067" y="-1534"/>
            <a:ext cx="23152723" cy="3514088"/>
          </a:xfrm>
          <a:prstGeom prst="rect">
            <a:avLst/>
          </a:prstGeom>
          <a:ln w="12700">
            <a:noFill/>
            <a:miter lim="400000"/>
          </a:ln>
        </p:spPr>
        <p:txBody>
          <a:bodyPr lIns="720000" tIns="108744" rIns="108744" bIns="108744"/>
          <a:lstStyle/>
          <a:p>
            <a:pPr lvl="0">
              <a:lnSpc>
                <a:spcPct val="130000"/>
              </a:lnSpc>
              <a:spcBef>
                <a:spcPts val="500"/>
              </a:spcBef>
            </a:pPr>
            <a:r>
              <a:rPr lang="fr-FR" sz="14200" dirty="0">
                <a:solidFill>
                  <a:srgbClr val="1568AB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  <a:endParaRPr sz="14200" dirty="0">
              <a:solidFill>
                <a:srgbClr val="1568AB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009EB8-D3C4-4B9E-95A7-3A5236F42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85369" y="6794535"/>
            <a:ext cx="10506631" cy="4088618"/>
          </a:xfrm>
          <a:prstGeom prst="rect">
            <a:avLst/>
          </a:prstGeom>
        </p:spPr>
        <p:txBody>
          <a:bodyPr lIns="90000"/>
          <a:lstStyle>
            <a:lvl1pPr marL="742950" indent="-742950" algn="l">
              <a:lnSpc>
                <a:spcPct val="160000"/>
              </a:lnSpc>
              <a:buClr>
                <a:schemeClr val="accent2">
                  <a:lumMod val="60000"/>
                  <a:lumOff val="40000"/>
                </a:schemeClr>
              </a:buClr>
              <a:buSzPct val="150000"/>
              <a:buFont typeface="+mj-lt"/>
              <a:buAutoNum type="arabicPeriod"/>
              <a:defRPr sz="3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457200">
              <a:buFont typeface="+mj-lt"/>
              <a:buAutoNum type="arabicPeriod"/>
              <a:defRPr/>
            </a:lvl2pPr>
            <a:lvl3pPr marL="457200" indent="-45720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457200" indent="-457200" algn="l">
              <a:buFont typeface="+mj-lt"/>
              <a:buAutoNum type="arabicPeriod"/>
              <a:defRPr sz="3600"/>
            </a:lvl5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FR" dirty="0"/>
              <a:t>Partie 2</a:t>
            </a:r>
          </a:p>
          <a:p>
            <a:pPr lvl="0"/>
            <a:r>
              <a:rPr lang="fr-FR" dirty="0"/>
              <a:t>Partie 3</a:t>
            </a:r>
          </a:p>
          <a:p>
            <a:pPr lvl="0"/>
            <a:r>
              <a:rPr lang="fr-FR" dirty="0"/>
              <a:t>Partie 4</a:t>
            </a:r>
          </a:p>
        </p:txBody>
      </p:sp>
    </p:spTree>
    <p:extLst>
      <p:ext uri="{BB962C8B-B14F-4D97-AF65-F5344CB8AC3E}">
        <p14:creationId xmlns:p14="http://schemas.microsoft.com/office/powerpoint/2010/main" val="67687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79FEF19-2681-4266-9CEF-96BE5BEA3D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910"/>
            <a:ext cx="24384000" cy="10265664"/>
          </a:xfrm>
          <a:prstGeom prst="rect">
            <a:avLst/>
          </a:prstGeom>
        </p:spPr>
      </p:pic>
      <p:grpSp>
        <p:nvGrpSpPr>
          <p:cNvPr id="22" name="Groupe"/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17" name="Rectangle"/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8" name="Rectangle"/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19" name="Rectangle"/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0" name="Rectangle"/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1" name="Rectangle"/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  <p:sp>
        <p:nvSpPr>
          <p:cNvPr id="26" name="Numéro de diapositive">
            <a:extLst>
              <a:ext uri="{FF2B5EF4-FFF2-40B4-BE49-F238E27FC236}">
                <a16:creationId xmlns:a16="http://schemas.microsoft.com/office/drawing/2014/main" id="{63F75A3A-F8DE-43AC-BA85-7439141B2755}"/>
              </a:ext>
            </a:extLst>
          </p:cNvPr>
          <p:cNvSpPr txBox="1">
            <a:spLocks/>
          </p:cNvSpPr>
          <p:nvPr userDrawn="1"/>
        </p:nvSpPr>
        <p:spPr>
          <a:xfrm>
            <a:off x="22948534" y="492822"/>
            <a:ext cx="824809" cy="304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1087443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2174887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326233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4349779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543722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652467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7612115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8699558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840DC7F3-0651-4CC3-99A1-999E28907E3D}"/>
              </a:ext>
            </a:extLst>
          </p:cNvPr>
          <p:cNvSpPr/>
          <p:nvPr userDrawn="1"/>
        </p:nvSpPr>
        <p:spPr>
          <a:xfrm>
            <a:off x="1417082" y="3377801"/>
            <a:ext cx="1553646" cy="128015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  <a:latin typeface="Exo 2 Light"/>
                <a:ea typeface="Exo 2 Light"/>
                <a:cs typeface="Exo 2 Light"/>
                <a:sym typeface="Exo 2 Light"/>
              </a:defRPr>
            </a:pPr>
            <a:endParaRPr dirty="0"/>
          </a:p>
        </p:txBody>
      </p:sp>
      <p:pic>
        <p:nvPicPr>
          <p:cNvPr id="40" name="STMS2-BLEU CLAIR.png" descr="STMS2-BLEU CLAIR.png">
            <a:extLst>
              <a:ext uri="{FF2B5EF4-FFF2-40B4-BE49-F238E27FC236}">
                <a16:creationId xmlns:a16="http://schemas.microsoft.com/office/drawing/2014/main" id="{0DCFB086-2C60-426B-9462-4E8C3276B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5159" y="12246618"/>
            <a:ext cx="1085975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68121A0E-D216-4669-83CC-EC70238EA205}"/>
              </a:ext>
            </a:extLst>
          </p:cNvPr>
          <p:cNvSpPr/>
          <p:nvPr userDrawn="1"/>
        </p:nvSpPr>
        <p:spPr>
          <a:xfrm>
            <a:off x="46067" y="-1534"/>
            <a:ext cx="23152723" cy="3514088"/>
          </a:xfrm>
          <a:prstGeom prst="rect">
            <a:avLst/>
          </a:prstGeom>
          <a:ln w="12700">
            <a:noFill/>
            <a:miter lim="400000"/>
          </a:ln>
        </p:spPr>
        <p:txBody>
          <a:bodyPr lIns="720000" tIns="108744" rIns="108744" bIns="108744"/>
          <a:lstStyle/>
          <a:p>
            <a:pPr lvl="0">
              <a:lnSpc>
                <a:spcPct val="130000"/>
              </a:lnSpc>
              <a:spcBef>
                <a:spcPts val="500"/>
              </a:spcBef>
            </a:pPr>
            <a:r>
              <a:rPr lang="fr-FR" sz="14200" dirty="0">
                <a:solidFill>
                  <a:srgbClr val="1568AB"/>
                </a:solidFill>
                <a:latin typeface="Calibri" panose="020F0502020204030204" pitchFamily="34" charset="0"/>
                <a:cs typeface="Calibri" panose="020F0502020204030204" pitchFamily="34" charset="0"/>
                <a:sym typeface="Exo 2"/>
              </a:rPr>
              <a:t>Sommaire</a:t>
            </a:r>
            <a:endParaRPr sz="14200" dirty="0">
              <a:solidFill>
                <a:srgbClr val="1568AB"/>
              </a:solidFill>
              <a:latin typeface="Calibri" panose="020F0502020204030204" pitchFamily="34" charset="0"/>
              <a:cs typeface="Calibri" panose="020F0502020204030204" pitchFamily="34" charset="0"/>
              <a:sym typeface="Exo 2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009EB8-D3C4-4B9E-95A7-3A5236F42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435" y="5719390"/>
            <a:ext cx="10506631" cy="1094406"/>
          </a:xfrm>
          <a:prstGeom prst="rect">
            <a:avLst/>
          </a:prstGeom>
        </p:spPr>
        <p:txBody>
          <a:bodyPr lIns="90000"/>
          <a:lstStyle>
            <a:lvl1pPr marL="742950" indent="-742950" algn="l">
              <a:lnSpc>
                <a:spcPct val="160000"/>
              </a:lnSpc>
              <a:buClr>
                <a:schemeClr val="accent2">
                  <a:lumMod val="60000"/>
                  <a:lumOff val="40000"/>
                </a:schemeClr>
              </a:buClr>
              <a:buSzPct val="150000"/>
              <a:buFont typeface="+mj-lt"/>
              <a:buAutoNum type="arabicPeriod"/>
              <a:defRPr sz="3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457200">
              <a:buFont typeface="+mj-lt"/>
              <a:buAutoNum type="arabicPeriod"/>
              <a:defRPr/>
            </a:lvl2pPr>
            <a:lvl3pPr marL="457200" indent="-45720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457200" indent="-457200" algn="l">
              <a:buFont typeface="+mj-lt"/>
              <a:buAutoNum type="arabicPeriod"/>
              <a:defRPr sz="3600"/>
            </a:lvl5pPr>
          </a:lstStyle>
          <a:p>
            <a:pPr lvl="0"/>
            <a:r>
              <a:rPr lang="fr-FR" dirty="0"/>
              <a:t>Partie 1</a:t>
            </a:r>
          </a:p>
        </p:txBody>
      </p:sp>
      <p:sp>
        <p:nvSpPr>
          <p:cNvPr id="2" name="Lune 1">
            <a:extLst>
              <a:ext uri="{FF2B5EF4-FFF2-40B4-BE49-F238E27FC236}">
                <a16:creationId xmlns:a16="http://schemas.microsoft.com/office/drawing/2014/main" id="{6CE5AE76-AAD4-49EE-9AF8-2BC22310EA81}"/>
              </a:ext>
            </a:extLst>
          </p:cNvPr>
          <p:cNvSpPr/>
          <p:nvPr userDrawn="1"/>
        </p:nvSpPr>
        <p:spPr>
          <a:xfrm rot="9592960">
            <a:off x="1813935" y="5897688"/>
            <a:ext cx="1339954" cy="6331609"/>
          </a:xfrm>
          <a:prstGeom prst="moon">
            <a:avLst>
              <a:gd name="adj" fmla="val 790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0BEEE766-87CE-4D97-8390-D5CCA3E4DB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6211" y="7337910"/>
            <a:ext cx="10506631" cy="1094406"/>
          </a:xfrm>
          <a:prstGeom prst="rect">
            <a:avLst/>
          </a:prstGeom>
        </p:spPr>
        <p:txBody>
          <a:bodyPr lIns="90000"/>
          <a:lstStyle>
            <a:lvl1pPr marL="742950" indent="-742950" algn="l">
              <a:lnSpc>
                <a:spcPct val="160000"/>
              </a:lnSpc>
              <a:buClr>
                <a:schemeClr val="accent2">
                  <a:lumMod val="60000"/>
                  <a:lumOff val="40000"/>
                </a:schemeClr>
              </a:buClr>
              <a:buSzPct val="150000"/>
              <a:buFont typeface="+mj-lt"/>
              <a:buAutoNum type="arabicPeriod" startAt="2"/>
              <a:defRPr sz="3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457200">
              <a:buFont typeface="+mj-lt"/>
              <a:buAutoNum type="arabicPeriod"/>
              <a:defRPr/>
            </a:lvl2pPr>
            <a:lvl3pPr marL="457200" indent="-45720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457200" indent="-457200" algn="l">
              <a:buFont typeface="+mj-lt"/>
              <a:buAutoNum type="arabicPeriod"/>
              <a:defRPr sz="3600"/>
            </a:lvl5pPr>
          </a:lstStyle>
          <a:p>
            <a:pPr lvl="0"/>
            <a:r>
              <a:rPr lang="fr-FR" dirty="0"/>
              <a:t>Partie 2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C04EF86-65FB-4FB4-9D44-94C2B8CDF5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6390" y="8942285"/>
            <a:ext cx="10506631" cy="1094406"/>
          </a:xfrm>
          <a:prstGeom prst="rect">
            <a:avLst/>
          </a:prstGeom>
        </p:spPr>
        <p:txBody>
          <a:bodyPr lIns="90000"/>
          <a:lstStyle>
            <a:lvl1pPr marL="742950" indent="-742950" algn="l">
              <a:lnSpc>
                <a:spcPct val="160000"/>
              </a:lnSpc>
              <a:buClr>
                <a:schemeClr val="accent2">
                  <a:lumMod val="60000"/>
                  <a:lumOff val="40000"/>
                </a:schemeClr>
              </a:buClr>
              <a:buSzPct val="150000"/>
              <a:buFont typeface="+mj-lt"/>
              <a:buAutoNum type="arabicPeriod" startAt="3"/>
              <a:defRPr sz="3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457200">
              <a:buFont typeface="+mj-lt"/>
              <a:buAutoNum type="arabicPeriod"/>
              <a:defRPr/>
            </a:lvl2pPr>
            <a:lvl3pPr marL="457200" indent="-45720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457200" indent="-457200" algn="l">
              <a:buFont typeface="+mj-lt"/>
              <a:buAutoNum type="arabicPeriod"/>
              <a:defRPr sz="3600"/>
            </a:lvl5pPr>
          </a:lstStyle>
          <a:p>
            <a:pPr lvl="0"/>
            <a:r>
              <a:rPr lang="fr-FR" dirty="0"/>
              <a:t>Partie 3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081BAFA7-D983-489B-ACEA-21F316BD3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086" y="10793886"/>
            <a:ext cx="10506631" cy="1094406"/>
          </a:xfrm>
          <a:prstGeom prst="rect">
            <a:avLst/>
          </a:prstGeom>
        </p:spPr>
        <p:txBody>
          <a:bodyPr lIns="90000"/>
          <a:lstStyle>
            <a:lvl1pPr marL="742950" indent="-742950" algn="l">
              <a:lnSpc>
                <a:spcPct val="160000"/>
              </a:lnSpc>
              <a:buClr>
                <a:schemeClr val="accent2">
                  <a:lumMod val="60000"/>
                  <a:lumOff val="40000"/>
                </a:schemeClr>
              </a:buClr>
              <a:buSzPct val="150000"/>
              <a:buFont typeface="+mj-lt"/>
              <a:buAutoNum type="arabicPeriod" startAt="4"/>
              <a:defRPr sz="3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457200">
              <a:buFont typeface="+mj-lt"/>
              <a:buAutoNum type="arabicPeriod"/>
              <a:defRPr/>
            </a:lvl2pPr>
            <a:lvl3pPr marL="457200" indent="-45720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457200" indent="-457200" algn="l">
              <a:buFont typeface="+mj-lt"/>
              <a:buAutoNum type="arabicPeriod"/>
              <a:defRPr sz="3600"/>
            </a:lvl5pPr>
          </a:lstStyle>
          <a:p>
            <a:pPr lvl="0"/>
            <a:r>
              <a:rPr lang="fr-FR" dirty="0"/>
              <a:t>Partie 4</a:t>
            </a:r>
          </a:p>
        </p:txBody>
      </p:sp>
    </p:spTree>
    <p:extLst>
      <p:ext uri="{BB962C8B-B14F-4D97-AF65-F5344CB8AC3E}">
        <p14:creationId xmlns:p14="http://schemas.microsoft.com/office/powerpoint/2010/main" val="125534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">
            <a:extLst>
              <a:ext uri="{FF2B5EF4-FFF2-40B4-BE49-F238E27FC236}">
                <a16:creationId xmlns:a16="http://schemas.microsoft.com/office/drawing/2014/main" id="{F0DA5165-B86E-4EE9-932D-3AD946900890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EFBE72D-1676-4B10-BC08-851BC5DB88BC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0989869-0446-4C4F-9C25-246D2EB5B34B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32DD7B26-BFE3-4E71-8933-E108A2AA2282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03A38CAC-AC15-4712-8E80-8E64CC8804E9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1DC6401A-9C93-4593-B8AA-046E2E29A734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97" r:id="rId3"/>
    <p:sldLayoutId id="2147483698" r:id="rId4"/>
    <p:sldLayoutId id="2147483699" r:id="rId5"/>
    <p:sldLayoutId id="2147483700" r:id="rId6"/>
    <p:sldLayoutId id="2147483713" r:id="rId7"/>
  </p:sldLayoutIdLst>
  <p:txStyles>
    <p:title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0" marR="0" indent="0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1pPr>
      <a:lvl2pPr marL="0" marR="0" indent="1087443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2pPr>
      <a:lvl3pPr marL="0" marR="0" indent="2174887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3pPr>
      <a:lvl4pPr marL="0" marR="0" indent="3262338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4pPr>
      <a:lvl5pPr marL="0" marR="0" indent="4349779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5pPr>
      <a:lvl6pPr marL="5709084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6pPr>
      <a:lvl7pPr marL="6796530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7pPr>
      <a:lvl8pPr marL="7883979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8pPr>
      <a:lvl9pPr marL="8971422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9pPr>
    </p:bodyStyle>
    <p:other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1pPr>
      <a:lvl2pPr marL="0" marR="0" indent="1087443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2pPr>
      <a:lvl3pPr marL="0" marR="0" indent="2174887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3pPr>
      <a:lvl4pPr marL="0" marR="0" indent="326233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4pPr>
      <a:lvl5pPr marL="0" marR="0" indent="4349779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5pPr>
      <a:lvl6pPr marL="0" marR="0" indent="543722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6pPr>
      <a:lvl7pPr marL="0" marR="0" indent="652467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7pPr>
      <a:lvl8pPr marL="0" marR="0" indent="761211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8pPr>
      <a:lvl9pPr marL="0" marR="0" indent="869955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">
            <a:extLst>
              <a:ext uri="{FF2B5EF4-FFF2-40B4-BE49-F238E27FC236}">
                <a16:creationId xmlns:a16="http://schemas.microsoft.com/office/drawing/2014/main" id="{F0DA5165-B86E-4EE9-932D-3AD946900890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EFBE72D-1676-4B10-BC08-851BC5DB88BC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0989869-0446-4C4F-9C25-246D2EB5B34B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32DD7B26-BFE3-4E71-8933-E108A2AA2282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03A38CAC-AC15-4712-8E80-8E64CC8804E9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1DC6401A-9C93-4593-B8AA-046E2E29A734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78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3" r:id="rId3"/>
    <p:sldLayoutId id="2147483706" r:id="rId4"/>
    <p:sldLayoutId id="2147483696" r:id="rId5"/>
    <p:sldLayoutId id="2147483702" r:id="rId6"/>
    <p:sldLayoutId id="2147483705" r:id="rId7"/>
    <p:sldLayoutId id="2147483707" r:id="rId8"/>
  </p:sldLayoutIdLst>
  <p:txStyles>
    <p:title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0" marR="0" indent="0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1pPr>
      <a:lvl2pPr marL="0" marR="0" indent="1087443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2pPr>
      <a:lvl3pPr marL="0" marR="0" indent="2174887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3pPr>
      <a:lvl4pPr marL="0" marR="0" indent="3262338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4pPr>
      <a:lvl5pPr marL="0" marR="0" indent="4349779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5pPr>
      <a:lvl6pPr marL="5709084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6pPr>
      <a:lvl7pPr marL="6796530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7pPr>
      <a:lvl8pPr marL="7883979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8pPr>
      <a:lvl9pPr marL="8971422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9pPr>
    </p:bodyStyle>
    <p:other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1pPr>
      <a:lvl2pPr marL="0" marR="0" indent="1087443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2pPr>
      <a:lvl3pPr marL="0" marR="0" indent="2174887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3pPr>
      <a:lvl4pPr marL="0" marR="0" indent="326233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4pPr>
      <a:lvl5pPr marL="0" marR="0" indent="4349779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5pPr>
      <a:lvl6pPr marL="0" marR="0" indent="543722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6pPr>
      <a:lvl7pPr marL="0" marR="0" indent="652467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7pPr>
      <a:lvl8pPr marL="0" marR="0" indent="761211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8pPr>
      <a:lvl9pPr marL="0" marR="0" indent="869955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">
            <a:extLst>
              <a:ext uri="{FF2B5EF4-FFF2-40B4-BE49-F238E27FC236}">
                <a16:creationId xmlns:a16="http://schemas.microsoft.com/office/drawing/2014/main" id="{F0DA5165-B86E-4EE9-932D-3AD946900890}"/>
              </a:ext>
            </a:extLst>
          </p:cNvPr>
          <p:cNvGrpSpPr/>
          <p:nvPr userDrawn="1"/>
        </p:nvGrpSpPr>
        <p:grpSpPr>
          <a:xfrm>
            <a:off x="1" y="13523495"/>
            <a:ext cx="24384000" cy="192505"/>
            <a:chOff x="0" y="0"/>
            <a:chExt cx="24538662" cy="181429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EFBE72D-1676-4B10-BC08-851BC5DB88BC}"/>
                </a:ext>
              </a:extLst>
            </p:cNvPr>
            <p:cNvSpPr/>
            <p:nvPr/>
          </p:nvSpPr>
          <p:spPr>
            <a:xfrm>
              <a:off x="0" y="0"/>
              <a:ext cx="4907733" cy="18143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0989869-0446-4C4F-9C25-246D2EB5B34B}"/>
                </a:ext>
              </a:extLst>
            </p:cNvPr>
            <p:cNvSpPr/>
            <p:nvPr/>
          </p:nvSpPr>
          <p:spPr>
            <a:xfrm>
              <a:off x="4907732" y="0"/>
              <a:ext cx="4907734" cy="18143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32DD7B26-BFE3-4E71-8933-E108A2AA2282}"/>
                </a:ext>
              </a:extLst>
            </p:cNvPr>
            <p:cNvSpPr/>
            <p:nvPr/>
          </p:nvSpPr>
          <p:spPr>
            <a:xfrm>
              <a:off x="9815465" y="0"/>
              <a:ext cx="4907733" cy="18143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03A38CAC-AC15-4712-8E80-8E64CC8804E9}"/>
                </a:ext>
              </a:extLst>
            </p:cNvPr>
            <p:cNvSpPr/>
            <p:nvPr/>
          </p:nvSpPr>
          <p:spPr>
            <a:xfrm>
              <a:off x="14723197" y="0"/>
              <a:ext cx="4907733" cy="181430"/>
            </a:xfrm>
            <a:prstGeom prst="rect">
              <a:avLst/>
            </a:prstGeom>
            <a:solidFill>
              <a:srgbClr val="FFB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1DC6401A-9C93-4593-B8AA-046E2E29A734}"/>
                </a:ext>
              </a:extLst>
            </p:cNvPr>
            <p:cNvSpPr/>
            <p:nvPr/>
          </p:nvSpPr>
          <p:spPr>
            <a:xfrm>
              <a:off x="19630930" y="0"/>
              <a:ext cx="4907733" cy="1814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5602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5" r:id="rId2"/>
    <p:sldLayoutId id="2147483679" r:id="rId3"/>
    <p:sldLayoutId id="2147483701" r:id="rId4"/>
    <p:sldLayoutId id="2147483703" r:id="rId5"/>
    <p:sldLayoutId id="2147483704" r:id="rId6"/>
    <p:sldLayoutId id="2147483708" r:id="rId7"/>
    <p:sldLayoutId id="2147483709" r:id="rId8"/>
    <p:sldLayoutId id="2147483710" r:id="rId9"/>
    <p:sldLayoutId id="2147483711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chemeClr val="accent3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0" marR="0" indent="0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1pPr>
      <a:lvl2pPr marL="0" marR="0" indent="1087443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2pPr>
      <a:lvl3pPr marL="0" marR="0" indent="2174887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3pPr>
      <a:lvl4pPr marL="0" marR="0" indent="3262338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4pPr>
      <a:lvl5pPr marL="0" marR="0" indent="4349779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5pPr>
      <a:lvl6pPr marL="5709084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6pPr>
      <a:lvl7pPr marL="6796530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7pPr>
      <a:lvl8pPr marL="7883979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8pPr>
      <a:lvl9pPr marL="8971422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97979"/>
          </a:solidFill>
          <a:uFillTx/>
          <a:latin typeface="Exo 2 Light"/>
          <a:ea typeface="Exo 2 Light"/>
          <a:cs typeface="Exo 2 Light"/>
          <a:sym typeface="Exo 2 Light"/>
        </a:defRPr>
      </a:lvl9pPr>
    </p:bodyStyle>
    <p:other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1pPr>
      <a:lvl2pPr marL="0" marR="0" indent="1087443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2pPr>
      <a:lvl3pPr marL="0" marR="0" indent="2174887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3pPr>
      <a:lvl4pPr marL="0" marR="0" indent="326233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4pPr>
      <a:lvl5pPr marL="0" marR="0" indent="4349779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5pPr>
      <a:lvl6pPr marL="0" marR="0" indent="543722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6pPr>
      <a:lvl7pPr marL="0" marR="0" indent="652467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7pPr>
      <a:lvl8pPr marL="0" marR="0" indent="761211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8pPr>
      <a:lvl9pPr marL="0" marR="0" indent="869955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xo 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7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MS2-BLEU CLAIR.png" descr="STMS2-BLEU CLAIR.png">
            <a:extLst>
              <a:ext uri="{FF2B5EF4-FFF2-40B4-BE49-F238E27FC236}">
                <a16:creationId xmlns:a16="http://schemas.microsoft.com/office/drawing/2014/main" id="{6DBA810F-AD7B-4C57-9238-D500C1D6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666" y="12051420"/>
            <a:ext cx="5835437" cy="89265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ARD - STMS ASSET MNGT">
            <a:extLst>
              <a:ext uri="{FF2B5EF4-FFF2-40B4-BE49-F238E27FC236}">
                <a16:creationId xmlns:a16="http://schemas.microsoft.com/office/drawing/2014/main" id="{B55330FA-1C12-4C98-912D-6C37D3CAAB9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9306" y="7997083"/>
            <a:ext cx="17131487" cy="150871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1043946">
              <a:defRPr sz="5760">
                <a:solidFill>
                  <a:srgbClr val="FFFFFE"/>
                </a:solidFill>
              </a:defRPr>
            </a:pPr>
            <a:r>
              <a:rPr lang="fr-FR" sz="8448" b="1" dirty="0"/>
              <a:t>SAP Business Technology Platform</a:t>
            </a:r>
            <a:endParaRPr sz="8448" dirty="0"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10" name="Technical and financial Bid">
            <a:extLst>
              <a:ext uri="{FF2B5EF4-FFF2-40B4-BE49-F238E27FC236}">
                <a16:creationId xmlns:a16="http://schemas.microsoft.com/office/drawing/2014/main" id="{3DA2AE3B-CD78-4937-9F2F-4DDB8FC5E38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989538" y="9821611"/>
            <a:ext cx="17071024" cy="1116865"/>
          </a:xfrm>
          <a:prstGeom prst="rect">
            <a:avLst/>
          </a:prstGeom>
        </p:spPr>
        <p:txBody>
          <a:bodyPr/>
          <a:lstStyle>
            <a:lvl1pPr algn="l">
              <a:spcBef>
                <a:spcPts val="900"/>
              </a:spcBef>
              <a:defRPr sz="5000">
                <a:solidFill>
                  <a:srgbClr val="FFFFFE"/>
                </a:solidFill>
              </a:defRPr>
            </a:lvl1pPr>
          </a:lstStyle>
          <a:p>
            <a:r>
              <a:rPr lang="fr-FR" dirty="0"/>
              <a:t>Digitalisation et extension de l’ERP </a:t>
            </a:r>
            <a:endParaRPr dirty="0"/>
          </a:p>
        </p:txBody>
      </p:sp>
      <p:pic>
        <p:nvPicPr>
          <p:cNvPr id="1026" name="Picture 2" descr="SAP Logo neu 2011 2000px PNG - agriDées">
            <a:extLst>
              <a:ext uri="{FF2B5EF4-FFF2-40B4-BE49-F238E27FC236}">
                <a16:creationId xmlns:a16="http://schemas.microsoft.com/office/drawing/2014/main" id="{0986716C-E25A-4C9C-B0F4-7A62AD0F8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92" y="11577221"/>
            <a:ext cx="2464904" cy="184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nterforum">
            <a:extLst>
              <a:ext uri="{FF2B5EF4-FFF2-40B4-BE49-F238E27FC236}">
                <a16:creationId xmlns:a16="http://schemas.microsoft.com/office/drawing/2014/main" id="{3790BB5B-3E52-D45E-1117-705B50F62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6" b="31102"/>
          <a:stretch/>
        </p:blipFill>
        <p:spPr bwMode="auto">
          <a:xfrm>
            <a:off x="12949238" y="11674512"/>
            <a:ext cx="4214812" cy="16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5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ABB3-EDDD-1CEF-4832-D3A781E1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BAE2C8E6-54DC-2B75-02C2-4E4ABB77D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 Cloud Foundry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7FEE33-C994-C3D3-4D97-2B22B42A48F3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AF7E4-9E85-801F-FED4-2B05B503042C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2717F0-CEC6-2317-C900-1C378B3DE4B8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10D52E-841C-E90B-A444-8A52BDD1736F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976D5082-57C6-6096-ADDB-C02EC016C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2367" b="1241"/>
          <a:stretch/>
        </p:blipFill>
        <p:spPr>
          <a:xfrm>
            <a:off x="1246909" y="2246463"/>
            <a:ext cx="20940376" cy="10324408"/>
          </a:xfrm>
          <a:prstGeom prst="rect">
            <a:avLst/>
          </a:prstGeom>
        </p:spPr>
      </p:pic>
      <p:sp>
        <p:nvSpPr>
          <p:cNvPr id="9" name="Le sous titre qui va bien !">
            <a:extLst>
              <a:ext uri="{FF2B5EF4-FFF2-40B4-BE49-F238E27FC236}">
                <a16:creationId xmlns:a16="http://schemas.microsoft.com/office/drawing/2014/main" id="{00E9ACB9-46AF-92C0-6DC9-86BE37FA2E30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générale</a:t>
            </a:r>
          </a:p>
        </p:txBody>
      </p:sp>
    </p:spTree>
    <p:extLst>
      <p:ext uri="{BB962C8B-B14F-4D97-AF65-F5344CB8AC3E}">
        <p14:creationId xmlns:p14="http://schemas.microsoft.com/office/powerpoint/2010/main" val="302179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 Cloud Foundry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Le sous titre qui va bien !">
            <a:extLst>
              <a:ext uri="{FF2B5EF4-FFF2-40B4-BE49-F238E27FC236}">
                <a16:creationId xmlns:a16="http://schemas.microsoft.com/office/drawing/2014/main" id="{F4F1FCE1-47B5-4FDE-8607-B25BB1C17EB6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générale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B2E0B1-F9B8-05E3-19AC-F3890A9BD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4"/>
          <a:stretch/>
        </p:blipFill>
        <p:spPr bwMode="auto">
          <a:xfrm>
            <a:off x="3285296" y="1857676"/>
            <a:ext cx="17813407" cy="1134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86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BEA8-04B3-FBEB-FAC7-B915EE8A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889A810-A380-154A-68EA-13B1887B6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8695554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Services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Le sous titre qui va bien !">
            <a:extLst>
              <a:ext uri="{FF2B5EF4-FFF2-40B4-BE49-F238E27FC236}">
                <a16:creationId xmlns:a16="http://schemas.microsoft.com/office/drawing/2014/main" id="{F4F1FCE1-47B5-4FDE-8607-B25BB1C17EB6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Discovery Center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D0172A-B76B-40D7-F05A-8BCF153B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77" y="2098105"/>
            <a:ext cx="21773590" cy="103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022F0-DD66-477B-0677-B4BD255DC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3445E6B2-D6B6-1F73-B9DA-BB272480D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Services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A6462E-921C-13B6-2FD9-B53384E612D7}"/>
              </a:ext>
            </a:extLst>
          </p:cNvPr>
          <p:cNvSpPr/>
          <p:nvPr/>
        </p:nvSpPr>
        <p:spPr>
          <a:xfrm>
            <a:off x="532259" y="3177322"/>
            <a:ext cx="11920206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Metrics de consommation crédits par service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Dépend du service plan sélectionné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Vérifier la disponibilité en fonction du data center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Calculateur d’estimation de coût crédits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67833B5-AC36-215C-0AC4-1C39A5758D1E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Crédits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648263-8CDD-4483-9453-AB64E2AB0D44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E04D0D-1B8A-BC7B-8DE5-D21A208DDD9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C46F4F-29EB-9065-2913-C5DA2001A705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D78213-0911-2F8E-6C9A-2564B805FA0B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C127FC2D-1335-1B66-438B-7C943B8E02CB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Crédits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4DC385-5DA8-39B2-6C29-925BDEE9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48" y="5337602"/>
            <a:ext cx="17569033" cy="72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ECDA-7481-2CA0-E583-A503729B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FCD9ACC7-D5A1-E81E-84C6-0AB442621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Services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FEBCE-3929-7A3C-9A20-9136B26BCBE6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551404-332B-36A5-6718-DB8F08F3DCA2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EB702-AFEA-EBF4-29F3-304162CD6FFE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D1CA3C-B0E1-2F92-A84E-64A4265BAF99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8306AB19-5605-30B1-B971-B2EC49F38BD7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SAP Build Work Zone, standard edition</a:t>
            </a: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34D795-A55F-A4DE-7F87-ED659521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733" y="2641106"/>
            <a:ext cx="10815741" cy="29004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648D97-9B59-157C-2987-078F85BF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55" y="6237366"/>
            <a:ext cx="20063290" cy="5897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D79E70-0D1D-5B87-8A03-DCDABCE90E2D}"/>
              </a:ext>
            </a:extLst>
          </p:cNvPr>
          <p:cNvSpPr/>
          <p:nvPr/>
        </p:nvSpPr>
        <p:spPr>
          <a:xfrm>
            <a:off x="532259" y="3179107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Création/Gestion de FIORI Launchpad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Un service par subaccount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Coût en nombre de users par mois au sein du global account</a:t>
            </a:r>
          </a:p>
        </p:txBody>
      </p:sp>
      <p:sp>
        <p:nvSpPr>
          <p:cNvPr id="7" name="ZoneTexte 13">
            <a:extLst>
              <a:ext uri="{FF2B5EF4-FFF2-40B4-BE49-F238E27FC236}">
                <a16:creationId xmlns:a16="http://schemas.microsoft.com/office/drawing/2014/main" id="{E3875AAD-0341-BF49-8ECB-6379085A4E7B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SAP FIORI Launchpad</a:t>
            </a:r>
          </a:p>
        </p:txBody>
      </p:sp>
    </p:spTree>
    <p:extLst>
      <p:ext uri="{BB962C8B-B14F-4D97-AF65-F5344CB8AC3E}">
        <p14:creationId xmlns:p14="http://schemas.microsoft.com/office/powerpoint/2010/main" val="160318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7848-98E3-CB09-3B9D-D8889232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7EA9390F-A60F-BF0D-27B5-D1E11629D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Services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ED09B4-9393-2E15-CF6B-0D21B91B5B2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8D2D8-E9F9-DD9A-0304-457A92C57D29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D31C38-C792-21BF-5CB5-8A5B76A00C95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6D1E1-64B1-D603-7AB9-22B3D8B6DC85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50825477-A58C-F455-A481-08BCB4D106C1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SAP HANA Cloud</a:t>
            </a: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FF488E-1AF3-568A-78A3-6F177E982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722" y="2421059"/>
            <a:ext cx="11413350" cy="27962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942749-9CB6-DC0E-B0B4-D4F32B2B4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247" y="6027903"/>
            <a:ext cx="11426825" cy="45542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CAD1C0-43D0-AC6E-B27A-316EBB8DDA73}"/>
              </a:ext>
            </a:extLst>
          </p:cNvPr>
          <p:cNvSpPr/>
          <p:nvPr/>
        </p:nvSpPr>
        <p:spPr>
          <a:xfrm>
            <a:off x="532259" y="3179107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Base de données physique HANA sur BTP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Calculateur pour nombre de capacity unit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mutualiser une base pour plusieurs subaccount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458E5A7E-B538-0014-2F4F-AA1B5A842A04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SAP HANA Cloud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BA05BC6-7449-C81D-96CF-2202DA382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30" y="5347579"/>
            <a:ext cx="11603069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D069-4650-CDDF-6FFF-55D983E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DFA6FFDE-6648-30AA-DAE2-47BF2A098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Services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B5FC4-FB89-18BA-F44D-0B876D844BC2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198B34-4410-DF0B-D866-E5F54EB06E2C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34176C-229F-B2FF-E3C2-8E27EB01CE07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AEC3D-0E2E-EE9A-C097-84A0E3595D72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AB476A03-8A45-D57B-23DB-C08D3E62DA28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Integration Suite</a:t>
            </a: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2CB57-2F70-D35F-1F79-2EC4D5D67F04}"/>
              </a:ext>
            </a:extLst>
          </p:cNvPr>
          <p:cNvSpPr/>
          <p:nvPr/>
        </p:nvSpPr>
        <p:spPr>
          <a:xfrm>
            <a:off x="532259" y="3179107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Plateforme d’intégration de flux produit SAP ou non SAP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2 tenants préconisés par SAP (1 dédié prod, 1 pour le reste)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Flow package standard, open connector etc…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C2F3A252-B167-8783-E89E-4806039002E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 Suite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B60570-DF89-5AF5-CDB2-17700E44F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806" y="2995893"/>
            <a:ext cx="10760993" cy="10264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3133A5-B2F4-EEAF-E513-A56B8279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265" y="5700865"/>
            <a:ext cx="20780399" cy="46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0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668CA-33CC-3984-B57D-4C63AE80D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DB4D333F-3D26-4D87-3DA4-5622F64D6A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Services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A032A-EAB9-CFE1-0DA5-716217DA77BF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01766F-EBAF-716B-21BE-4EB03DB6E8F8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1A3118-38E5-0A04-7C09-1FE6DACD15D2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D3668-F277-A1FF-C235-184748D63561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914F48AF-0F05-8574-00CA-D02787E1210C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SAP Secure Login Service</a:t>
            </a: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1DAEC7-6967-0DE1-0788-0A1E887488C2}"/>
              </a:ext>
            </a:extLst>
          </p:cNvPr>
          <p:cNvSpPr/>
          <p:nvPr/>
        </p:nvSpPr>
        <p:spPr>
          <a:xfrm>
            <a:off x="532259" y="3179107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Service/Tenant authentification SSO pour le backend (SAP GUI)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Fonctionne avec l’IAS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Nécessite une souscription à part pour l’activation du service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DC2DC83-A437-1E81-FE7D-5F9DC252FF47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Secure Login Service for SAP GUI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83FB81-1DE7-6F8D-85BF-103F3051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2" y="6480849"/>
            <a:ext cx="20986551" cy="57114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898BED-A483-F048-F12C-0A5018A2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494" y="3186196"/>
            <a:ext cx="10737932" cy="1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86CA5-1B11-BA1C-63B5-9F995209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7AA320F-D3B9-4050-7083-F8F9988B8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Cas d’usage</a:t>
            </a:r>
          </a:p>
        </p:txBody>
      </p:sp>
    </p:spTree>
    <p:extLst>
      <p:ext uri="{BB962C8B-B14F-4D97-AF65-F5344CB8AC3E}">
        <p14:creationId xmlns:p14="http://schemas.microsoft.com/office/powerpoint/2010/main" val="21212969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222FFD1-B11A-469D-8DB6-13920C8DA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5354" y="5432611"/>
            <a:ext cx="20871766" cy="5987229"/>
          </a:xfrm>
        </p:spPr>
        <p:txBody>
          <a:bodyPr numCol="2"/>
          <a:lstStyle/>
          <a:p>
            <a:r>
              <a:rPr lang="fr-FR" sz="4800" b="1" dirty="0"/>
              <a:t>SAP BTP Cloud Foundry</a:t>
            </a:r>
          </a:p>
          <a:p>
            <a:r>
              <a:rPr lang="fr-FR" sz="4800" b="1" dirty="0"/>
              <a:t>Services </a:t>
            </a:r>
          </a:p>
          <a:p>
            <a:r>
              <a:rPr lang="fr-FR" sz="4800" b="1" dirty="0"/>
              <a:t>Cas d’usage</a:t>
            </a:r>
          </a:p>
          <a:p>
            <a:r>
              <a:rPr lang="fr-FR" sz="4800" b="1" dirty="0"/>
              <a:t>Gestion Global Account </a:t>
            </a:r>
          </a:p>
          <a:p>
            <a:r>
              <a:rPr lang="fr-FR" sz="4800" b="1" dirty="0"/>
              <a:t>Cloud Connector</a:t>
            </a:r>
          </a:p>
          <a:p>
            <a:r>
              <a:rPr lang="fr-FR" sz="4800" b="1" dirty="0"/>
              <a:t>Gestion des accès</a:t>
            </a:r>
          </a:p>
          <a:p>
            <a:r>
              <a:rPr lang="fr-FR" sz="4800" b="1" dirty="0"/>
              <a:t>Autorisations et rôles</a:t>
            </a:r>
          </a:p>
          <a:p>
            <a:r>
              <a:rPr lang="fr-FR" sz="4800" b="1" dirty="0"/>
              <a:t>Clean Core</a:t>
            </a:r>
          </a:p>
          <a:p>
            <a:pPr marL="0" lvl="1" indent="0">
              <a:buNone/>
            </a:pP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65139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64731F47-A13F-4E5A-A27F-A05D0D0AD514}"/>
              </a:ext>
            </a:extLst>
          </p:cNvPr>
          <p:cNvGrpSpPr/>
          <p:nvPr/>
        </p:nvGrpSpPr>
        <p:grpSpPr>
          <a:xfrm>
            <a:off x="-37139" y="-17183"/>
            <a:ext cx="8803370" cy="13631167"/>
            <a:chOff x="-37139" y="-17183"/>
            <a:chExt cx="8803370" cy="13631167"/>
          </a:xfrm>
        </p:grpSpPr>
        <p:sp>
          <p:nvSpPr>
            <p:cNvPr id="485" name="Rectangle"/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587C5E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/>
            <p:cNvSpPr txBox="1"/>
            <p:nvPr/>
          </p:nvSpPr>
          <p:spPr>
            <a:xfrm>
              <a:off x="1288001" y="7164414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Coopérative Agricole</a:t>
              </a:r>
              <a:endParaRPr sz="3200" dirty="0"/>
            </a:p>
          </p:txBody>
        </p:sp>
        <p:pic>
          <p:nvPicPr>
            <p:cNvPr id="2052" name="Picture 4" descr="RÃ©sultat de recherche d'images pour &quot;euralis champ&quot;">
              <a:extLst>
                <a:ext uri="{FF2B5EF4-FFF2-40B4-BE49-F238E27FC236}">
                  <a16:creationId xmlns:a16="http://schemas.microsoft.com/office/drawing/2014/main" id="{0E622E39-20AF-41DF-B861-1A741DD8D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139" y="-17183"/>
              <a:ext cx="8803370" cy="494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0725197-1E30-4273-B7AF-217762638017}"/>
                </a:ext>
              </a:extLst>
            </p:cNvPr>
            <p:cNvGrpSpPr/>
            <p:nvPr/>
          </p:nvGrpSpPr>
          <p:grpSpPr>
            <a:xfrm>
              <a:off x="2804657" y="3720423"/>
              <a:ext cx="3094390" cy="3094390"/>
              <a:chOff x="2817351" y="3296315"/>
              <a:chExt cx="3094390" cy="3094390"/>
            </a:xfrm>
          </p:grpSpPr>
          <p:sp>
            <p:nvSpPr>
              <p:cNvPr id="490" name="Carré"/>
              <p:cNvSpPr/>
              <p:nvPr/>
            </p:nvSpPr>
            <p:spPr>
              <a:xfrm>
                <a:off x="2817351" y="3296315"/>
                <a:ext cx="3094390" cy="3094390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45720" rIns="45720" anchor="ctr"/>
              <a:lstStyle/>
              <a:p>
                <a:endParaRPr sz="1800"/>
              </a:p>
            </p:txBody>
          </p:sp>
          <p:pic>
            <p:nvPicPr>
              <p:cNvPr id="2" name="Picture 2" descr="RÃ©sultat de recherche d'images pour &quot;euralis&quot;">
                <a:extLst>
                  <a:ext uri="{FF2B5EF4-FFF2-40B4-BE49-F238E27FC236}">
                    <a16:creationId xmlns:a16="http://schemas.microsoft.com/office/drawing/2014/main" id="{99D139D6-514A-453B-BC2A-F944CA52CC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7351" y="4341390"/>
                <a:ext cx="3094390" cy="1028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6AB098D-4690-4A77-B55C-0C97DC29546C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493" name="DEPLOIEMENT DU CORE MODEL SAP ALLEMAND  DU GROUPE KP POUR SA FILIALE FRANCAISE LINPAC (CONCEPTION JUSUQU’AU DEPLOIEMENT)"/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Portail Franchisé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95" name="L’objectif du projet est d’accompagner l’implémentation de SAP dans la filiale Française en adaptant le core-model groupe aux particularités du site."/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Besoin</a:t>
              </a:r>
              <a:endParaRPr sz="4000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70487-D3A7-4035-B7AD-F893A44B732D}"/>
              </a:ext>
            </a:extLst>
          </p:cNvPr>
          <p:cNvSpPr/>
          <p:nvPr/>
        </p:nvSpPr>
        <p:spPr>
          <a:xfrm>
            <a:off x="10003864" y="9112718"/>
            <a:ext cx="130919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Suite d’application pour :</a:t>
            </a:r>
          </a:p>
          <a:p>
            <a:endParaRPr lang="fr-FR" sz="36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Gestion d’un panier de commande par Franchisé (User externe)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Confirmation du panier et création de commande (User interne)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Panier stocké dans HANA Cloud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530A1F7-C038-097F-0B9D-F16E0029B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623" y="3090011"/>
            <a:ext cx="11624948" cy="489375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7967852F-510A-61B4-B568-6AA14B5A8702}"/>
              </a:ext>
            </a:extLst>
          </p:cNvPr>
          <p:cNvGrpSpPr/>
          <p:nvPr/>
        </p:nvGrpSpPr>
        <p:grpSpPr>
          <a:xfrm>
            <a:off x="500709" y="9205323"/>
            <a:ext cx="6783465" cy="3605777"/>
            <a:chOff x="500709" y="9205323"/>
            <a:chExt cx="6783465" cy="360577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282D9A1-6AC9-D8C3-0058-4E1FB57FF1BB}"/>
                </a:ext>
              </a:extLst>
            </p:cNvPr>
            <p:cNvGrpSpPr/>
            <p:nvPr/>
          </p:nvGrpSpPr>
          <p:grpSpPr>
            <a:xfrm>
              <a:off x="500709" y="9205323"/>
              <a:ext cx="6783465" cy="1499820"/>
              <a:chOff x="1386499" y="11337968"/>
              <a:chExt cx="6783465" cy="1499820"/>
            </a:xfrm>
          </p:grpSpPr>
          <p:pic>
            <p:nvPicPr>
              <p:cNvPr id="12" name="Ligne Ligne" descr="Ligne Ligne">
                <a:extLst>
                  <a:ext uri="{FF2B5EF4-FFF2-40B4-BE49-F238E27FC236}">
                    <a16:creationId xmlns:a16="http://schemas.microsoft.com/office/drawing/2014/main" id="{07E02E10-852B-FAAE-9DF0-123E70908CC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1386499" y="11337968"/>
                <a:ext cx="6783465" cy="1428911"/>
              </a:xfrm>
              <a:prstGeom prst="rect">
                <a:avLst/>
              </a:prstGeom>
            </p:spPr>
          </p:pic>
          <p:sp>
            <p:nvSpPr>
              <p:cNvPr id="13" name="CLOUD">
                <a:extLst>
                  <a:ext uri="{FF2B5EF4-FFF2-40B4-BE49-F238E27FC236}">
                    <a16:creationId xmlns:a16="http://schemas.microsoft.com/office/drawing/2014/main" id="{3B3310D6-5FE6-787A-A4B9-28CA718DEBB5}"/>
                  </a:ext>
                </a:extLst>
              </p:cNvPr>
              <p:cNvSpPr txBox="1"/>
              <p:nvPr/>
            </p:nvSpPr>
            <p:spPr>
              <a:xfrm rot="21562310">
                <a:off x="3649171" y="11776596"/>
                <a:ext cx="3122986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USERS EXT.</a:t>
                </a:r>
                <a:endParaRPr sz="3600" dirty="0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C685640-6C35-3573-3EB2-6AD511981035}"/>
                </a:ext>
              </a:extLst>
            </p:cNvPr>
            <p:cNvGrpSpPr/>
            <p:nvPr/>
          </p:nvGrpSpPr>
          <p:grpSpPr>
            <a:xfrm>
              <a:off x="861119" y="11229450"/>
              <a:ext cx="6347949" cy="1581650"/>
              <a:chOff x="1630015" y="10837115"/>
              <a:chExt cx="6380943" cy="1414099"/>
            </a:xfrm>
          </p:grpSpPr>
          <p:pic>
            <p:nvPicPr>
              <p:cNvPr id="9" name="Ligne Ligne" descr="Ligne Ligne">
                <a:extLst>
                  <a:ext uri="{FF2B5EF4-FFF2-40B4-BE49-F238E27FC236}">
                    <a16:creationId xmlns:a16="http://schemas.microsoft.com/office/drawing/2014/main" id="{5AED335B-7A4C-320E-7D49-618A2F6A4032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630015" y="10837115"/>
                <a:ext cx="6380943" cy="1308449"/>
              </a:xfrm>
              <a:prstGeom prst="rect">
                <a:avLst/>
              </a:prstGeom>
              <a:effectLst/>
            </p:spPr>
          </p:pic>
          <p:sp>
            <p:nvSpPr>
              <p:cNvPr id="11" name="CLOUD">
                <a:extLst>
                  <a:ext uri="{FF2B5EF4-FFF2-40B4-BE49-F238E27FC236}">
                    <a16:creationId xmlns:a16="http://schemas.microsoft.com/office/drawing/2014/main" id="{B2FE6474-0E71-8036-A23F-8C920FB7E2E7}"/>
                  </a:ext>
                </a:extLst>
              </p:cNvPr>
              <p:cNvSpPr txBox="1"/>
              <p:nvPr/>
            </p:nvSpPr>
            <p:spPr>
              <a:xfrm rot="21562310">
                <a:off x="3380201" y="11190022"/>
                <a:ext cx="3561711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SAP HANA Cloud</a:t>
                </a:r>
                <a:endParaRPr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05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DB11-D040-83BE-8F4A-9D1CE698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6FBB47D-8080-CB6E-C217-26AB1576E490}"/>
              </a:ext>
            </a:extLst>
          </p:cNvPr>
          <p:cNvGrpSpPr/>
          <p:nvPr/>
        </p:nvGrpSpPr>
        <p:grpSpPr>
          <a:xfrm>
            <a:off x="-37139" y="-17183"/>
            <a:ext cx="8803370" cy="13631167"/>
            <a:chOff x="-37139" y="-17183"/>
            <a:chExt cx="8803370" cy="13631167"/>
          </a:xfrm>
        </p:grpSpPr>
        <p:sp>
          <p:nvSpPr>
            <p:cNvPr id="485" name="Rectangle">
              <a:extLst>
                <a:ext uri="{FF2B5EF4-FFF2-40B4-BE49-F238E27FC236}">
                  <a16:creationId xmlns:a16="http://schemas.microsoft.com/office/drawing/2014/main" id="{E9CC1D64-6624-9F74-7C67-6CC28ED01870}"/>
                </a:ext>
              </a:extLst>
            </p:cNvPr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587C5E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>
              <a:extLst>
                <a:ext uri="{FF2B5EF4-FFF2-40B4-BE49-F238E27FC236}">
                  <a16:creationId xmlns:a16="http://schemas.microsoft.com/office/drawing/2014/main" id="{0745E907-C403-763A-B741-09E08D50B74B}"/>
                </a:ext>
              </a:extLst>
            </p:cNvPr>
            <p:cNvSpPr txBox="1"/>
            <p:nvPr/>
          </p:nvSpPr>
          <p:spPr>
            <a:xfrm>
              <a:off x="1288001" y="7164414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Coopérative Agricole</a:t>
              </a:r>
              <a:endParaRPr sz="3200" dirty="0"/>
            </a:p>
          </p:txBody>
        </p:sp>
        <p:pic>
          <p:nvPicPr>
            <p:cNvPr id="2052" name="Picture 4" descr="RÃ©sultat de recherche d'images pour &quot;euralis champ&quot;">
              <a:extLst>
                <a:ext uri="{FF2B5EF4-FFF2-40B4-BE49-F238E27FC236}">
                  <a16:creationId xmlns:a16="http://schemas.microsoft.com/office/drawing/2014/main" id="{40D4D276-AA62-D065-2138-939F06188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139" y="-17183"/>
              <a:ext cx="8803370" cy="494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93FC70D-DB4E-EAC8-4BEC-5AEAC76F7C09}"/>
                </a:ext>
              </a:extLst>
            </p:cNvPr>
            <p:cNvGrpSpPr/>
            <p:nvPr/>
          </p:nvGrpSpPr>
          <p:grpSpPr>
            <a:xfrm>
              <a:off x="2804657" y="3720423"/>
              <a:ext cx="3094390" cy="3094390"/>
              <a:chOff x="2817351" y="3296315"/>
              <a:chExt cx="3094390" cy="3094390"/>
            </a:xfrm>
          </p:grpSpPr>
          <p:sp>
            <p:nvSpPr>
              <p:cNvPr id="490" name="Carré">
                <a:extLst>
                  <a:ext uri="{FF2B5EF4-FFF2-40B4-BE49-F238E27FC236}">
                    <a16:creationId xmlns:a16="http://schemas.microsoft.com/office/drawing/2014/main" id="{4CE8C83A-72D7-E100-21E6-CF5F5C2BC55F}"/>
                  </a:ext>
                </a:extLst>
              </p:cNvPr>
              <p:cNvSpPr/>
              <p:nvPr/>
            </p:nvSpPr>
            <p:spPr>
              <a:xfrm>
                <a:off x="2817351" y="3296315"/>
                <a:ext cx="3094390" cy="3094390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45720" rIns="45720" anchor="ctr"/>
              <a:lstStyle/>
              <a:p>
                <a:endParaRPr sz="1800"/>
              </a:p>
            </p:txBody>
          </p:sp>
          <p:pic>
            <p:nvPicPr>
              <p:cNvPr id="2" name="Picture 2" descr="RÃ©sultat de recherche d'images pour &quot;euralis&quot;">
                <a:extLst>
                  <a:ext uri="{FF2B5EF4-FFF2-40B4-BE49-F238E27FC236}">
                    <a16:creationId xmlns:a16="http://schemas.microsoft.com/office/drawing/2014/main" id="{926F96E0-9BCD-F0A2-FC67-A2C8C3E40B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7351" y="4341390"/>
                <a:ext cx="3094390" cy="1028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4" name="Numéro de diapositive">
            <a:extLst>
              <a:ext uri="{FF2B5EF4-FFF2-40B4-BE49-F238E27FC236}">
                <a16:creationId xmlns:a16="http://schemas.microsoft.com/office/drawing/2014/main" id="{E0E30226-4F4F-06F6-A300-BD7B98A4B36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C3F926-7D41-1A9F-1073-7E0672255643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493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6C4315A9-86F4-D6EC-8C79-8B02893DCB61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Portail Franchisé</a:t>
              </a:r>
            </a:p>
          </p:txBody>
        </p:sp>
        <p:sp>
          <p:nvSpPr>
            <p:cNvPr id="494" name="Rectangle">
              <a:extLst>
                <a:ext uri="{FF2B5EF4-FFF2-40B4-BE49-F238E27FC236}">
                  <a16:creationId xmlns:a16="http://schemas.microsoft.com/office/drawing/2014/main" id="{C42330A3-90CF-9025-491F-90B8C09B942B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95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1C20C284-B20A-DBEF-68BE-1EB83332A724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Architecture</a:t>
              </a:r>
              <a:endParaRPr sz="4000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4F6071-15A2-332B-8A43-D889E5AB40E9}"/>
              </a:ext>
            </a:extLst>
          </p:cNvPr>
          <p:cNvGrpSpPr/>
          <p:nvPr/>
        </p:nvGrpSpPr>
        <p:grpSpPr>
          <a:xfrm>
            <a:off x="500709" y="9205323"/>
            <a:ext cx="6783465" cy="3605777"/>
            <a:chOff x="500709" y="9205323"/>
            <a:chExt cx="6783465" cy="360577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BB7308BF-0F4E-14F2-9D0B-DEE9B1E92F6E}"/>
                </a:ext>
              </a:extLst>
            </p:cNvPr>
            <p:cNvGrpSpPr/>
            <p:nvPr/>
          </p:nvGrpSpPr>
          <p:grpSpPr>
            <a:xfrm>
              <a:off x="500709" y="9205323"/>
              <a:ext cx="6783465" cy="1499820"/>
              <a:chOff x="1386499" y="11337968"/>
              <a:chExt cx="6783465" cy="1499820"/>
            </a:xfrm>
          </p:grpSpPr>
          <p:pic>
            <p:nvPicPr>
              <p:cNvPr id="12" name="Ligne Ligne" descr="Ligne Ligne">
                <a:extLst>
                  <a:ext uri="{FF2B5EF4-FFF2-40B4-BE49-F238E27FC236}">
                    <a16:creationId xmlns:a16="http://schemas.microsoft.com/office/drawing/2014/main" id="{5082F63B-6D22-7282-3ABA-BC85C05422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1386499" y="11337968"/>
                <a:ext cx="6783465" cy="1428911"/>
              </a:xfrm>
              <a:prstGeom prst="rect">
                <a:avLst/>
              </a:prstGeom>
            </p:spPr>
          </p:pic>
          <p:sp>
            <p:nvSpPr>
              <p:cNvPr id="13" name="CLOUD">
                <a:extLst>
                  <a:ext uri="{FF2B5EF4-FFF2-40B4-BE49-F238E27FC236}">
                    <a16:creationId xmlns:a16="http://schemas.microsoft.com/office/drawing/2014/main" id="{81F97C9A-A7B7-4965-AA0D-61DD6B9EF3E7}"/>
                  </a:ext>
                </a:extLst>
              </p:cNvPr>
              <p:cNvSpPr txBox="1"/>
              <p:nvPr/>
            </p:nvSpPr>
            <p:spPr>
              <a:xfrm rot="21562310">
                <a:off x="3649171" y="11776596"/>
                <a:ext cx="3122986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USERS EXT.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AA0BEF2-FD19-95E3-9399-D902AEA231CF}"/>
                </a:ext>
              </a:extLst>
            </p:cNvPr>
            <p:cNvGrpSpPr/>
            <p:nvPr/>
          </p:nvGrpSpPr>
          <p:grpSpPr>
            <a:xfrm>
              <a:off x="861119" y="11229450"/>
              <a:ext cx="6347949" cy="1581650"/>
              <a:chOff x="1630015" y="10837115"/>
              <a:chExt cx="6380943" cy="1414099"/>
            </a:xfrm>
          </p:grpSpPr>
          <p:pic>
            <p:nvPicPr>
              <p:cNvPr id="9" name="Ligne Ligne" descr="Ligne Ligne">
                <a:extLst>
                  <a:ext uri="{FF2B5EF4-FFF2-40B4-BE49-F238E27FC236}">
                    <a16:creationId xmlns:a16="http://schemas.microsoft.com/office/drawing/2014/main" id="{0CD11249-D3C6-00C1-6C15-A4F85FF7C61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1630015" y="10837115"/>
                <a:ext cx="6380943" cy="1308449"/>
              </a:xfrm>
              <a:prstGeom prst="rect">
                <a:avLst/>
              </a:prstGeom>
              <a:effectLst/>
            </p:spPr>
          </p:pic>
          <p:sp>
            <p:nvSpPr>
              <p:cNvPr id="11" name="CLOUD">
                <a:extLst>
                  <a:ext uri="{FF2B5EF4-FFF2-40B4-BE49-F238E27FC236}">
                    <a16:creationId xmlns:a16="http://schemas.microsoft.com/office/drawing/2014/main" id="{0210B345-BCCD-FC6C-0DF3-861E8ED69CC2}"/>
                  </a:ext>
                </a:extLst>
              </p:cNvPr>
              <p:cNvSpPr txBox="1"/>
              <p:nvPr/>
            </p:nvSpPr>
            <p:spPr>
              <a:xfrm rot="21562310">
                <a:off x="3380201" y="11190022"/>
                <a:ext cx="3561711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SAP HANA Cloud</a:t>
                </a:r>
                <a:endParaRPr sz="3600" dirty="0"/>
              </a:p>
            </p:txBody>
          </p:sp>
        </p:grp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2E054859-EF62-B755-5579-BEE6BFC3B5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35"/>
          <a:stretch/>
        </p:blipFill>
        <p:spPr>
          <a:xfrm>
            <a:off x="10003864" y="2810388"/>
            <a:ext cx="6245812" cy="49144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0AABE7-0EAF-71BB-9082-584BA03A570A}"/>
              </a:ext>
            </a:extLst>
          </p:cNvPr>
          <p:cNvSpPr/>
          <p:nvPr/>
        </p:nvSpPr>
        <p:spPr>
          <a:xfrm>
            <a:off x="10003864" y="9112718"/>
            <a:ext cx="130919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Architecture:</a:t>
            </a:r>
          </a:p>
          <a:p>
            <a:endParaRPr lang="fr-FR" sz="36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Projet HANA géré dans BAS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Repose sur Core Data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Middleware OData en Node.JS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1 projet -&gt; 1 HDI Container par space</a:t>
            </a:r>
          </a:p>
        </p:txBody>
      </p:sp>
      <p:pic>
        <p:nvPicPr>
          <p:cNvPr id="1028" name="Picture 4" descr="Use CAP to expose HANA Cloud tables as OData servi... - SAP Community">
            <a:extLst>
              <a:ext uri="{FF2B5EF4-FFF2-40B4-BE49-F238E27FC236}">
                <a16:creationId xmlns:a16="http://schemas.microsoft.com/office/drawing/2014/main" id="{9F70CBB1-7CCF-319E-EE53-D84EA381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695" y="2810388"/>
            <a:ext cx="7259162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9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563D-B718-CE6F-327E-1564F1D96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0CE12423-3E15-30E4-179A-BAE06923A047}"/>
              </a:ext>
            </a:extLst>
          </p:cNvPr>
          <p:cNvGrpSpPr/>
          <p:nvPr/>
        </p:nvGrpSpPr>
        <p:grpSpPr>
          <a:xfrm>
            <a:off x="-26865" y="0"/>
            <a:ext cx="8803370" cy="13613984"/>
            <a:chOff x="-37139" y="0"/>
            <a:chExt cx="8803370" cy="13613984"/>
          </a:xfrm>
        </p:grpSpPr>
        <p:sp>
          <p:nvSpPr>
            <p:cNvPr id="485" name="Rectangle">
              <a:extLst>
                <a:ext uri="{FF2B5EF4-FFF2-40B4-BE49-F238E27FC236}">
                  <a16:creationId xmlns:a16="http://schemas.microsoft.com/office/drawing/2014/main" id="{906DDC5B-6D72-EA96-DDC9-0C1890B4B7F5}"/>
                </a:ext>
              </a:extLst>
            </p:cNvPr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7F0341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>
              <a:extLst>
                <a:ext uri="{FF2B5EF4-FFF2-40B4-BE49-F238E27FC236}">
                  <a16:creationId xmlns:a16="http://schemas.microsoft.com/office/drawing/2014/main" id="{66B73A99-2162-C5E3-C50A-64F0EA7BA228}"/>
                </a:ext>
              </a:extLst>
            </p:cNvPr>
            <p:cNvSpPr txBox="1"/>
            <p:nvPr/>
          </p:nvSpPr>
          <p:spPr>
            <a:xfrm>
              <a:off x="1288001" y="7164414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Secteur vinicole</a:t>
              </a:r>
              <a:endParaRPr sz="3200" dirty="0"/>
            </a:p>
          </p:txBody>
        </p:sp>
      </p:grpSp>
      <p:sp>
        <p:nvSpPr>
          <p:cNvPr id="484" name="Numéro de diapositive">
            <a:extLst>
              <a:ext uri="{FF2B5EF4-FFF2-40B4-BE49-F238E27FC236}">
                <a16:creationId xmlns:a16="http://schemas.microsoft.com/office/drawing/2014/main" id="{95CB1B9B-4D9E-A68C-56F8-A8D7B75B88B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8E84B93-6387-8614-068B-C95F64CD2A69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493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D6C92C85-A0F9-EE79-7BDF-688DB20674ED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Portail e-Commerce</a:t>
              </a:r>
            </a:p>
          </p:txBody>
        </p:sp>
        <p:sp>
          <p:nvSpPr>
            <p:cNvPr id="494" name="Rectangle">
              <a:extLst>
                <a:ext uri="{FF2B5EF4-FFF2-40B4-BE49-F238E27FC236}">
                  <a16:creationId xmlns:a16="http://schemas.microsoft.com/office/drawing/2014/main" id="{B2DF3DFD-C4B7-A55D-9444-D9FC2FC5C48E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95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699A7A0D-83CC-2573-1B1D-0717B0D6BB4D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Besoin</a:t>
              </a:r>
              <a:endParaRPr sz="4000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B1C7600-B64B-187C-B5AE-9ACFAB35FD5E}"/>
              </a:ext>
            </a:extLst>
          </p:cNvPr>
          <p:cNvGrpSpPr/>
          <p:nvPr/>
        </p:nvGrpSpPr>
        <p:grpSpPr>
          <a:xfrm>
            <a:off x="500709" y="9205323"/>
            <a:ext cx="6783465" cy="3605777"/>
            <a:chOff x="500709" y="9205323"/>
            <a:chExt cx="6783465" cy="360577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7B58C7E-F34A-4A5F-ABCD-1669C55E9299}"/>
                </a:ext>
              </a:extLst>
            </p:cNvPr>
            <p:cNvGrpSpPr/>
            <p:nvPr/>
          </p:nvGrpSpPr>
          <p:grpSpPr>
            <a:xfrm>
              <a:off x="500709" y="9205323"/>
              <a:ext cx="6783465" cy="1499820"/>
              <a:chOff x="1386499" y="11337968"/>
              <a:chExt cx="6783465" cy="1499820"/>
            </a:xfrm>
          </p:grpSpPr>
          <p:pic>
            <p:nvPicPr>
              <p:cNvPr id="12" name="Ligne Ligne" descr="Ligne Ligne">
                <a:extLst>
                  <a:ext uri="{FF2B5EF4-FFF2-40B4-BE49-F238E27FC236}">
                    <a16:creationId xmlns:a16="http://schemas.microsoft.com/office/drawing/2014/main" id="{4CAFB54B-4E06-0D5D-7715-04482C953585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386499" y="11337968"/>
                <a:ext cx="6783465" cy="1428911"/>
              </a:xfrm>
              <a:prstGeom prst="rect">
                <a:avLst/>
              </a:prstGeom>
            </p:spPr>
          </p:pic>
          <p:sp>
            <p:nvSpPr>
              <p:cNvPr id="13" name="CLOUD">
                <a:extLst>
                  <a:ext uri="{FF2B5EF4-FFF2-40B4-BE49-F238E27FC236}">
                    <a16:creationId xmlns:a16="http://schemas.microsoft.com/office/drawing/2014/main" id="{4098BBCA-AB9C-4D52-FEF2-6CD3566E21E5}"/>
                  </a:ext>
                </a:extLst>
              </p:cNvPr>
              <p:cNvSpPr txBox="1"/>
              <p:nvPr/>
            </p:nvSpPr>
            <p:spPr>
              <a:xfrm rot="21562310">
                <a:off x="3649171" y="11776596"/>
                <a:ext cx="3122986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PORTAIL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4669E20-57F5-1E3B-4D27-EEDAB548EE8D}"/>
                </a:ext>
              </a:extLst>
            </p:cNvPr>
            <p:cNvGrpSpPr/>
            <p:nvPr/>
          </p:nvGrpSpPr>
          <p:grpSpPr>
            <a:xfrm>
              <a:off x="861119" y="11229450"/>
              <a:ext cx="6347949" cy="1581650"/>
              <a:chOff x="1630015" y="10837115"/>
              <a:chExt cx="6380943" cy="1414099"/>
            </a:xfrm>
          </p:grpSpPr>
          <p:pic>
            <p:nvPicPr>
              <p:cNvPr id="9" name="Ligne Ligne" descr="Ligne Ligne">
                <a:extLst>
                  <a:ext uri="{FF2B5EF4-FFF2-40B4-BE49-F238E27FC236}">
                    <a16:creationId xmlns:a16="http://schemas.microsoft.com/office/drawing/2014/main" id="{7A0FC657-7240-C948-0A5F-3FFA4B179C2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30015" y="10837115"/>
                <a:ext cx="6380943" cy="1308449"/>
              </a:xfrm>
              <a:prstGeom prst="rect">
                <a:avLst/>
              </a:prstGeom>
              <a:effectLst/>
            </p:spPr>
          </p:pic>
          <p:sp>
            <p:nvSpPr>
              <p:cNvPr id="11" name="CLOUD">
                <a:extLst>
                  <a:ext uri="{FF2B5EF4-FFF2-40B4-BE49-F238E27FC236}">
                    <a16:creationId xmlns:a16="http://schemas.microsoft.com/office/drawing/2014/main" id="{D6F23630-981C-3742-AADD-1DD71EA876F7}"/>
                  </a:ext>
                </a:extLst>
              </p:cNvPr>
              <p:cNvSpPr txBox="1"/>
              <p:nvPr/>
            </p:nvSpPr>
            <p:spPr>
              <a:xfrm rot="21562310">
                <a:off x="3380201" y="11190022"/>
                <a:ext cx="3561711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INTEGRATION SUITE</a:t>
                </a:r>
              </a:p>
            </p:txBody>
          </p:sp>
        </p:grpSp>
      </p:grpSp>
      <p:pic>
        <p:nvPicPr>
          <p:cNvPr id="2050" name="Picture 2" descr="Home - Duclot">
            <a:extLst>
              <a:ext uri="{FF2B5EF4-FFF2-40B4-BE49-F238E27FC236}">
                <a16:creationId xmlns:a16="http://schemas.microsoft.com/office/drawing/2014/main" id="{65E110DA-0319-3652-F4FC-055434E4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65" y="0"/>
            <a:ext cx="8803369" cy="47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99312F-22B4-5833-6914-F592C769FD51}"/>
              </a:ext>
            </a:extLst>
          </p:cNvPr>
          <p:cNvSpPr/>
          <p:nvPr/>
        </p:nvSpPr>
        <p:spPr>
          <a:xfrm>
            <a:off x="10003864" y="9112718"/>
            <a:ext cx="130919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Interfaçage :</a:t>
            </a:r>
          </a:p>
          <a:p>
            <a:pPr marL="1143000" indent="-1143000" algn="l">
              <a:buFont typeface="Arial" panose="020B0604020202020204" pitchFamily="34" charset="0"/>
              <a:buChar char="•"/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Envoi des articles</a:t>
            </a:r>
          </a:p>
          <a:p>
            <a:pPr marL="1143000" indent="-1143000" algn="l">
              <a:buFont typeface="Arial" panose="020B0604020202020204" pitchFamily="34" charset="0"/>
              <a:buChar char="•"/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Création des clients, des commandes et des paiements dans SAP </a:t>
            </a:r>
          </a:p>
          <a:p>
            <a:pPr marL="1143000" indent="-1143000" algn="l">
              <a:buFont typeface="Arial" panose="020B0604020202020204" pitchFamily="34" charset="0"/>
              <a:buChar char="•"/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Envoi des factures et des formulaires facture vers le site de e-Commerce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" name="Carré">
            <a:extLst>
              <a:ext uri="{FF2B5EF4-FFF2-40B4-BE49-F238E27FC236}">
                <a16:creationId xmlns:a16="http://schemas.microsoft.com/office/drawing/2014/main" id="{3B39A733-D5FD-D5CE-0908-E395DC9A31ED}"/>
              </a:ext>
            </a:extLst>
          </p:cNvPr>
          <p:cNvSpPr/>
          <p:nvPr/>
        </p:nvSpPr>
        <p:spPr>
          <a:xfrm>
            <a:off x="2804657" y="3720423"/>
            <a:ext cx="3094390" cy="30943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20" rIns="45720" anchor="ctr"/>
          <a:lstStyle/>
          <a:p>
            <a:endParaRPr sz="1800"/>
          </a:p>
        </p:txBody>
      </p:sp>
      <p:pic>
        <p:nvPicPr>
          <p:cNvPr id="17" name="Picture 4" descr="Travailler chez VIDELOT | Le Figaro Emploi">
            <a:extLst>
              <a:ext uri="{FF2B5EF4-FFF2-40B4-BE49-F238E27FC236}">
                <a16:creationId xmlns:a16="http://schemas.microsoft.com/office/drawing/2014/main" id="{CED4DFC6-FD66-DBDC-FB89-1A58A998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71" y="4753597"/>
            <a:ext cx="2699261" cy="10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E2611D0-8EE2-D481-6237-073628876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118" y="3024659"/>
            <a:ext cx="8114331" cy="48372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5FEDAA6-A698-3295-40BD-A7F7B50D8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5334" y="3610175"/>
            <a:ext cx="7556105" cy="37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593F-7FF9-B93B-3B8B-094B8C33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16DA59AB-D04B-D5BF-1DBA-69E155C56D31}"/>
              </a:ext>
            </a:extLst>
          </p:cNvPr>
          <p:cNvGrpSpPr/>
          <p:nvPr/>
        </p:nvGrpSpPr>
        <p:grpSpPr>
          <a:xfrm>
            <a:off x="-26865" y="0"/>
            <a:ext cx="8803370" cy="13613984"/>
            <a:chOff x="-37139" y="0"/>
            <a:chExt cx="8803370" cy="13613984"/>
          </a:xfrm>
        </p:grpSpPr>
        <p:sp>
          <p:nvSpPr>
            <p:cNvPr id="485" name="Rectangle">
              <a:extLst>
                <a:ext uri="{FF2B5EF4-FFF2-40B4-BE49-F238E27FC236}">
                  <a16:creationId xmlns:a16="http://schemas.microsoft.com/office/drawing/2014/main" id="{307C25B2-E1F8-76FE-76F5-C1BC0647B6B6}"/>
                </a:ext>
              </a:extLst>
            </p:cNvPr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7F0341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>
              <a:extLst>
                <a:ext uri="{FF2B5EF4-FFF2-40B4-BE49-F238E27FC236}">
                  <a16:creationId xmlns:a16="http://schemas.microsoft.com/office/drawing/2014/main" id="{D5875A53-9212-DB98-BFF8-D33AAFA5FC4B}"/>
                </a:ext>
              </a:extLst>
            </p:cNvPr>
            <p:cNvSpPr txBox="1"/>
            <p:nvPr/>
          </p:nvSpPr>
          <p:spPr>
            <a:xfrm>
              <a:off x="1288001" y="7164414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Secteur vinicole</a:t>
              </a:r>
              <a:endParaRPr sz="3200" dirty="0"/>
            </a:p>
          </p:txBody>
        </p:sp>
      </p:grpSp>
      <p:sp>
        <p:nvSpPr>
          <p:cNvPr id="484" name="Numéro de diapositive">
            <a:extLst>
              <a:ext uri="{FF2B5EF4-FFF2-40B4-BE49-F238E27FC236}">
                <a16:creationId xmlns:a16="http://schemas.microsoft.com/office/drawing/2014/main" id="{97E8E01E-7935-6FD1-3E8B-E9CDA6B9CC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DA87B70-4B0C-1CAA-7A80-CEDEE4B1DCD7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493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8A2CEEE8-B590-3628-5721-7F2376906467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Portail e-Commerce</a:t>
              </a:r>
            </a:p>
          </p:txBody>
        </p:sp>
        <p:sp>
          <p:nvSpPr>
            <p:cNvPr id="494" name="Rectangle">
              <a:extLst>
                <a:ext uri="{FF2B5EF4-FFF2-40B4-BE49-F238E27FC236}">
                  <a16:creationId xmlns:a16="http://schemas.microsoft.com/office/drawing/2014/main" id="{5444D208-B93B-02F5-087A-DCFC0017EBA7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95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61B50770-9E00-FB30-6526-E94714A40953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Architecture</a:t>
              </a:r>
              <a:endParaRPr sz="4000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04AE2687-93AC-7F42-1AA6-76E984D1649B}"/>
              </a:ext>
            </a:extLst>
          </p:cNvPr>
          <p:cNvGrpSpPr/>
          <p:nvPr/>
        </p:nvGrpSpPr>
        <p:grpSpPr>
          <a:xfrm>
            <a:off x="500709" y="9205323"/>
            <a:ext cx="6783465" cy="3605777"/>
            <a:chOff x="500709" y="9205323"/>
            <a:chExt cx="6783465" cy="360577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7A68C38B-71C4-1218-922A-3F0EE5E9B7BD}"/>
                </a:ext>
              </a:extLst>
            </p:cNvPr>
            <p:cNvGrpSpPr/>
            <p:nvPr/>
          </p:nvGrpSpPr>
          <p:grpSpPr>
            <a:xfrm>
              <a:off x="500709" y="9205323"/>
              <a:ext cx="6783465" cy="1499820"/>
              <a:chOff x="1386499" y="11337968"/>
              <a:chExt cx="6783465" cy="1499820"/>
            </a:xfrm>
          </p:grpSpPr>
          <p:pic>
            <p:nvPicPr>
              <p:cNvPr id="12" name="Ligne Ligne" descr="Ligne Ligne">
                <a:extLst>
                  <a:ext uri="{FF2B5EF4-FFF2-40B4-BE49-F238E27FC236}">
                    <a16:creationId xmlns:a16="http://schemas.microsoft.com/office/drawing/2014/main" id="{18E2C90B-9A57-6969-B275-DE42EFAB61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386499" y="11337968"/>
                <a:ext cx="6783465" cy="1428911"/>
              </a:xfrm>
              <a:prstGeom prst="rect">
                <a:avLst/>
              </a:prstGeom>
            </p:spPr>
          </p:pic>
          <p:sp>
            <p:nvSpPr>
              <p:cNvPr id="13" name="CLOUD">
                <a:extLst>
                  <a:ext uri="{FF2B5EF4-FFF2-40B4-BE49-F238E27FC236}">
                    <a16:creationId xmlns:a16="http://schemas.microsoft.com/office/drawing/2014/main" id="{8DAA5DE8-CA52-322D-51C8-B1746335B6A2}"/>
                  </a:ext>
                </a:extLst>
              </p:cNvPr>
              <p:cNvSpPr txBox="1"/>
              <p:nvPr/>
            </p:nvSpPr>
            <p:spPr>
              <a:xfrm rot="21562310">
                <a:off x="3649171" y="11776596"/>
                <a:ext cx="3122986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PORTAIL</a:t>
                </a:r>
                <a:endParaRPr sz="3600" dirty="0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442109F-D3E9-6455-ED4D-7D7A99500E92}"/>
                </a:ext>
              </a:extLst>
            </p:cNvPr>
            <p:cNvGrpSpPr/>
            <p:nvPr/>
          </p:nvGrpSpPr>
          <p:grpSpPr>
            <a:xfrm>
              <a:off x="861119" y="11229450"/>
              <a:ext cx="6347949" cy="1581650"/>
              <a:chOff x="1630015" y="10837115"/>
              <a:chExt cx="6380943" cy="1414099"/>
            </a:xfrm>
          </p:grpSpPr>
          <p:pic>
            <p:nvPicPr>
              <p:cNvPr id="9" name="Ligne Ligne" descr="Ligne Ligne">
                <a:extLst>
                  <a:ext uri="{FF2B5EF4-FFF2-40B4-BE49-F238E27FC236}">
                    <a16:creationId xmlns:a16="http://schemas.microsoft.com/office/drawing/2014/main" id="{E7FFA7EF-7DAF-D73C-1DDD-F9C933140DD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30015" y="10837115"/>
                <a:ext cx="6380943" cy="1308449"/>
              </a:xfrm>
              <a:prstGeom prst="rect">
                <a:avLst/>
              </a:prstGeom>
              <a:effectLst/>
            </p:spPr>
          </p:pic>
          <p:sp>
            <p:nvSpPr>
              <p:cNvPr id="11" name="CLOUD">
                <a:extLst>
                  <a:ext uri="{FF2B5EF4-FFF2-40B4-BE49-F238E27FC236}">
                    <a16:creationId xmlns:a16="http://schemas.microsoft.com/office/drawing/2014/main" id="{45436446-7CFC-5030-1C9D-A1A2098B4966}"/>
                  </a:ext>
                </a:extLst>
              </p:cNvPr>
              <p:cNvSpPr txBox="1"/>
              <p:nvPr/>
            </p:nvSpPr>
            <p:spPr>
              <a:xfrm rot="21562310">
                <a:off x="3380201" y="11190022"/>
                <a:ext cx="3561711" cy="1061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108744" tIns="108744" rIns="108744" bIns="108744">
                <a:normAutofit/>
              </a:bodyPr>
              <a:lstStyle>
                <a:lvl1pPr algn="ctr" defTabSz="821530">
                  <a:lnSpc>
                    <a:spcPct val="70000"/>
                  </a:lnSpc>
                  <a:buFont typeface="Courier New"/>
                  <a:defRPr sz="50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defRPr>
                </a:lvl1pPr>
              </a:lstStyle>
              <a:p>
                <a:r>
                  <a:rPr lang="fr-FR" sz="3600" dirty="0"/>
                  <a:t>INTEGRATION SUITE</a:t>
                </a:r>
                <a:endParaRPr sz="3600" dirty="0"/>
              </a:p>
            </p:txBody>
          </p:sp>
        </p:grpSp>
      </p:grpSp>
      <p:pic>
        <p:nvPicPr>
          <p:cNvPr id="2050" name="Picture 2" descr="Home - Duclot">
            <a:extLst>
              <a:ext uri="{FF2B5EF4-FFF2-40B4-BE49-F238E27FC236}">
                <a16:creationId xmlns:a16="http://schemas.microsoft.com/office/drawing/2014/main" id="{595CF9A7-95FA-115D-B83A-CA3F93F7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65" y="0"/>
            <a:ext cx="8803369" cy="47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F9647B-0D15-E04A-0AA0-9D62F83263CB}"/>
              </a:ext>
            </a:extLst>
          </p:cNvPr>
          <p:cNvSpPr/>
          <p:nvPr/>
        </p:nvSpPr>
        <p:spPr>
          <a:xfrm>
            <a:off x="10003864" y="9112718"/>
            <a:ext cx="130919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Architecture :</a:t>
            </a:r>
          </a:p>
          <a:p>
            <a:pPr marL="1143000" indent="-1143000" algn="l">
              <a:buFont typeface="Arial" panose="020B0604020202020204" pitchFamily="34" charset="0"/>
              <a:buChar char="•"/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2 tenants (Dev/test et Prod)</a:t>
            </a:r>
          </a:p>
          <a:p>
            <a:pPr marL="1143000" indent="-1143000" algn="l">
              <a:buFont typeface="Arial" panose="020B0604020202020204" pitchFamily="34" charset="0"/>
              <a:buChar char="•"/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Magento &lt;-&gt; Integration Suite &lt;-&gt; SAP Backend</a:t>
            </a:r>
          </a:p>
          <a:p>
            <a:pPr marL="1143000" indent="-1143000" algn="l">
              <a:buFont typeface="Arial" panose="020B0604020202020204" pitchFamily="34" charset="0"/>
              <a:buChar char="•"/>
              <a:defRPr sz="2400"/>
            </a:pPr>
            <a:r>
              <a:rPr lang="fr-FR" sz="3600" b="1" dirty="0">
                <a:solidFill>
                  <a:srgbClr val="797979"/>
                </a:solidFill>
                <a:latin typeface="Exo 2"/>
              </a:rPr>
              <a:t>Endpoint API Rest et sFTP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" name="Carré">
            <a:extLst>
              <a:ext uri="{FF2B5EF4-FFF2-40B4-BE49-F238E27FC236}">
                <a16:creationId xmlns:a16="http://schemas.microsoft.com/office/drawing/2014/main" id="{9AF9B4AC-F025-6037-1C08-4D14AEC198ED}"/>
              </a:ext>
            </a:extLst>
          </p:cNvPr>
          <p:cNvSpPr/>
          <p:nvPr/>
        </p:nvSpPr>
        <p:spPr>
          <a:xfrm>
            <a:off x="2804657" y="3720423"/>
            <a:ext cx="3094390" cy="30943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20" rIns="45720" anchor="ctr"/>
          <a:lstStyle/>
          <a:p>
            <a:endParaRPr sz="1800"/>
          </a:p>
        </p:txBody>
      </p:sp>
      <p:pic>
        <p:nvPicPr>
          <p:cNvPr id="17" name="Picture 4" descr="Travailler chez VIDELOT | Le Figaro Emploi">
            <a:extLst>
              <a:ext uri="{FF2B5EF4-FFF2-40B4-BE49-F238E27FC236}">
                <a16:creationId xmlns:a16="http://schemas.microsoft.com/office/drawing/2014/main" id="{BAA4E861-8ADB-6203-7003-751FA07AD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71" y="4753597"/>
            <a:ext cx="2699261" cy="10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334335D-AC83-0DC7-29CD-A2E3DEBAE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689" y="2566810"/>
            <a:ext cx="11956815" cy="62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FEC5C99-10C6-422E-86CB-AB7A1B9124F6}"/>
              </a:ext>
            </a:extLst>
          </p:cNvPr>
          <p:cNvGrpSpPr/>
          <p:nvPr/>
        </p:nvGrpSpPr>
        <p:grpSpPr>
          <a:xfrm>
            <a:off x="10417002" y="589158"/>
            <a:ext cx="13920106" cy="4386332"/>
            <a:chOff x="11638722" y="589158"/>
            <a:chExt cx="13920106" cy="4386332"/>
          </a:xfrm>
        </p:grpSpPr>
        <p:sp>
          <p:nvSpPr>
            <p:cNvPr id="493" name="DEPLOIEMENT DU CORE MODEL SAP ALLEMAND  DU GROUPE KP POUR SA FILIALE FRANCAISE LINPAC (CONCEPTION JUSUQU’AU DEPLOIEMENT)"/>
            <p:cNvSpPr txBox="1"/>
            <p:nvPr/>
          </p:nvSpPr>
          <p:spPr>
            <a:xfrm>
              <a:off x="11638722" y="589158"/>
              <a:ext cx="13920106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Mobilité FIORI – Gestion de l’entrepôt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15699275" y="2089758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95" name="L’objectif du projet est d’accompagner l’implémentation de SAP dans la filiale Française en adaptant le core-model groupe aux particularités du site."/>
            <p:cNvSpPr txBox="1"/>
            <p:nvPr/>
          </p:nvSpPr>
          <p:spPr>
            <a:xfrm>
              <a:off x="12325681" y="3036498"/>
              <a:ext cx="10704229" cy="19389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Déploiement applications mobiles dans les entrepôts</a:t>
              </a:r>
              <a:endParaRPr sz="4000" dirty="0"/>
            </a:p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endParaRPr sz="4000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2975E74-B3A1-44A5-8E66-53F69C433C2B}"/>
              </a:ext>
            </a:extLst>
          </p:cNvPr>
          <p:cNvGrpSpPr/>
          <p:nvPr/>
        </p:nvGrpSpPr>
        <p:grpSpPr>
          <a:xfrm>
            <a:off x="-37139" y="0"/>
            <a:ext cx="8803370" cy="13613984"/>
            <a:chOff x="-37139" y="0"/>
            <a:chExt cx="8803370" cy="13613984"/>
          </a:xfrm>
        </p:grpSpPr>
        <p:sp>
          <p:nvSpPr>
            <p:cNvPr id="485" name="Rectangle"/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134D7E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pic>
          <p:nvPicPr>
            <p:cNvPr id="1028" name="Picture 4" descr="RÃ©sultat de recherche d'images pour &quot;LATECOERE&quot;">
              <a:extLst>
                <a:ext uri="{FF2B5EF4-FFF2-40B4-BE49-F238E27FC236}">
                  <a16:creationId xmlns:a16="http://schemas.microsoft.com/office/drawing/2014/main" id="{180C7B54-3C35-4466-93FE-8AE6D72AB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753" y="3463471"/>
              <a:ext cx="2947937" cy="176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A92D291-255B-4D1B-940F-05C06D546A58}"/>
              </a:ext>
            </a:extLst>
          </p:cNvPr>
          <p:cNvSpPr/>
          <p:nvPr/>
        </p:nvSpPr>
        <p:spPr>
          <a:xfrm>
            <a:off x="11248195" y="5578717"/>
            <a:ext cx="1094144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APP FIORI pour les manutentionnaires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0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Consultation de stocks en direct et réimpression des étiquettes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0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Création et Confirmation des ordres de transferts WM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000" b="1" dirty="0">
              <a:solidFill>
                <a:srgbClr val="797979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Inventaire WM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000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0656DC0-03AB-4128-8D1B-4CC0337A9071}"/>
              </a:ext>
            </a:extLst>
          </p:cNvPr>
          <p:cNvGrpSpPr/>
          <p:nvPr/>
        </p:nvGrpSpPr>
        <p:grpSpPr>
          <a:xfrm>
            <a:off x="903519" y="8402897"/>
            <a:ext cx="6347949" cy="1581650"/>
            <a:chOff x="1630015" y="10837115"/>
            <a:chExt cx="6380943" cy="1414099"/>
          </a:xfrm>
        </p:grpSpPr>
        <p:pic>
          <p:nvPicPr>
            <p:cNvPr id="32" name="Ligne Ligne" descr="Ligne Ligne">
              <a:extLst>
                <a:ext uri="{FF2B5EF4-FFF2-40B4-BE49-F238E27FC236}">
                  <a16:creationId xmlns:a16="http://schemas.microsoft.com/office/drawing/2014/main" id="{64EFFEB0-D06F-4562-957C-50157AAD565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630015" y="10837115"/>
              <a:ext cx="6380943" cy="1308449"/>
            </a:xfrm>
            <a:prstGeom prst="rect">
              <a:avLst/>
            </a:prstGeom>
            <a:effectLst/>
          </p:spPr>
        </p:pic>
        <p:sp>
          <p:nvSpPr>
            <p:cNvPr id="33" name="CLOUD">
              <a:extLst>
                <a:ext uri="{FF2B5EF4-FFF2-40B4-BE49-F238E27FC236}">
                  <a16:creationId xmlns:a16="http://schemas.microsoft.com/office/drawing/2014/main" id="{566F3F8D-997E-43F0-A575-CB9C431C1CBD}"/>
                </a:ext>
              </a:extLst>
            </p:cNvPr>
            <p:cNvSpPr txBox="1"/>
            <p:nvPr/>
          </p:nvSpPr>
          <p:spPr>
            <a:xfrm rot="21562310">
              <a:off x="3380201" y="11190022"/>
              <a:ext cx="3561711" cy="10611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08744" tIns="108744" rIns="108744" bIns="108744">
              <a:normAutofit/>
            </a:bodyPr>
            <a:lstStyle>
              <a:lvl1pPr algn="ctr" defTabSz="821530">
                <a:lnSpc>
                  <a:spcPct val="70000"/>
                </a:lnSpc>
                <a:buFont typeface="Courier New"/>
                <a:defRPr sz="50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</a:lstStyle>
            <a:p>
              <a:r>
                <a:rPr lang="fr-FR" sz="3600" dirty="0"/>
                <a:t>MOBILITE</a:t>
              </a:r>
            </a:p>
          </p:txBody>
        </p:sp>
      </p:grpSp>
      <p:pic>
        <p:nvPicPr>
          <p:cNvPr id="13" name="Picture 6" descr="L'univers de l'emballage">
            <a:extLst>
              <a:ext uri="{FF2B5EF4-FFF2-40B4-BE49-F238E27FC236}">
                <a16:creationId xmlns:a16="http://schemas.microsoft.com/office/drawing/2014/main" id="{2A0ABDC8-4340-31DD-7F3D-72C658EDF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2384"/>
          <a:stretch/>
        </p:blipFill>
        <p:spPr bwMode="auto">
          <a:xfrm>
            <a:off x="-1" y="0"/>
            <a:ext cx="8766232" cy="448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F38208D8-6CDF-4899-9B7A-2F7ABF71FCDB}"/>
              </a:ext>
            </a:extLst>
          </p:cNvPr>
          <p:cNvGrpSpPr/>
          <p:nvPr/>
        </p:nvGrpSpPr>
        <p:grpSpPr>
          <a:xfrm>
            <a:off x="903518" y="10363099"/>
            <a:ext cx="6347949" cy="1645868"/>
            <a:chOff x="1527568" y="9627422"/>
            <a:chExt cx="6380943" cy="1471514"/>
          </a:xfrm>
        </p:grpSpPr>
        <p:pic>
          <p:nvPicPr>
            <p:cNvPr id="35" name="Ligne Ligne" descr="Ligne Ligne">
              <a:extLst>
                <a:ext uri="{FF2B5EF4-FFF2-40B4-BE49-F238E27FC236}">
                  <a16:creationId xmlns:a16="http://schemas.microsoft.com/office/drawing/2014/main" id="{8435E82B-4098-4BEF-93D9-0AF1FA8F691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527568" y="9627422"/>
              <a:ext cx="6380943" cy="1308449"/>
            </a:xfrm>
            <a:prstGeom prst="rect">
              <a:avLst/>
            </a:prstGeom>
            <a:effectLst/>
          </p:spPr>
        </p:pic>
        <p:sp>
          <p:nvSpPr>
            <p:cNvPr id="36" name="CLOUD">
              <a:extLst>
                <a:ext uri="{FF2B5EF4-FFF2-40B4-BE49-F238E27FC236}">
                  <a16:creationId xmlns:a16="http://schemas.microsoft.com/office/drawing/2014/main" id="{EB2BECDE-1D09-4BE4-93A1-DD271747BF86}"/>
                </a:ext>
              </a:extLst>
            </p:cNvPr>
            <p:cNvSpPr txBox="1"/>
            <p:nvPr/>
          </p:nvSpPr>
          <p:spPr>
            <a:xfrm rot="21562310">
              <a:off x="3327194" y="10037744"/>
              <a:ext cx="3561711" cy="10611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08744" tIns="108744" rIns="108744" bIns="108744">
              <a:normAutofit/>
            </a:bodyPr>
            <a:lstStyle>
              <a:lvl1pPr algn="ctr" defTabSz="821530">
                <a:lnSpc>
                  <a:spcPct val="70000"/>
                </a:lnSpc>
                <a:buFont typeface="Courier New"/>
                <a:defRPr sz="50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</a:lstStyle>
            <a:p>
              <a:r>
                <a:rPr lang="fr-FR" sz="3600" dirty="0"/>
                <a:t>EXPERIENCE (UX)</a:t>
              </a:r>
              <a:endParaRPr sz="3600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D7F71A6B-1B03-BEB8-D0AC-362685B10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796" y="8702649"/>
            <a:ext cx="2785797" cy="3909536"/>
          </a:xfrm>
          <a:prstGeom prst="rect">
            <a:avLst/>
          </a:prstGeom>
        </p:spPr>
      </p:pic>
      <p:sp>
        <p:nvSpPr>
          <p:cNvPr id="3" name="Secteur de l’emballage…">
            <a:extLst>
              <a:ext uri="{FF2B5EF4-FFF2-40B4-BE49-F238E27FC236}">
                <a16:creationId xmlns:a16="http://schemas.microsoft.com/office/drawing/2014/main" id="{72D7F052-408F-F338-5F3E-DDFA759AA601}"/>
              </a:ext>
            </a:extLst>
          </p:cNvPr>
          <p:cNvSpPr txBox="1"/>
          <p:nvPr/>
        </p:nvSpPr>
        <p:spPr>
          <a:xfrm>
            <a:off x="1298275" y="7164414"/>
            <a:ext cx="615309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20">
            <a:spAutoFit/>
          </a:bodyPr>
          <a:lstStyle/>
          <a:p>
            <a:pPr algn="ctr" defTabSz="821530">
              <a:defRPr sz="3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200" u="sng" dirty="0"/>
              <a:t>Conditionnement</a:t>
            </a:r>
            <a:endParaRPr sz="3200" dirty="0"/>
          </a:p>
        </p:txBody>
      </p:sp>
      <p:sp>
        <p:nvSpPr>
          <p:cNvPr id="4" name="Carré">
            <a:extLst>
              <a:ext uri="{FF2B5EF4-FFF2-40B4-BE49-F238E27FC236}">
                <a16:creationId xmlns:a16="http://schemas.microsoft.com/office/drawing/2014/main" id="{71C0CB98-8092-C324-018B-3CB2AB186248}"/>
              </a:ext>
            </a:extLst>
          </p:cNvPr>
          <p:cNvSpPr/>
          <p:nvPr/>
        </p:nvSpPr>
        <p:spPr>
          <a:xfrm>
            <a:off x="2804657" y="3720423"/>
            <a:ext cx="3094390" cy="30943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20" rIns="45720" anchor="ctr"/>
          <a:lstStyle/>
          <a:p>
            <a:endParaRPr sz="1800"/>
          </a:p>
        </p:txBody>
      </p:sp>
      <p:pic>
        <p:nvPicPr>
          <p:cNvPr id="5" name="Picture 2" descr="Un nouveau logo pour Filpack - FILPACK">
            <a:extLst>
              <a:ext uri="{FF2B5EF4-FFF2-40B4-BE49-F238E27FC236}">
                <a16:creationId xmlns:a16="http://schemas.microsoft.com/office/drawing/2014/main" id="{AF576675-2CE0-DAC2-D99F-910A5784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32" y="4408320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609B32-17C5-428D-86EB-EA926202E39A}"/>
              </a:ext>
            </a:extLst>
          </p:cNvPr>
          <p:cNvGrpSpPr/>
          <p:nvPr/>
        </p:nvGrpSpPr>
        <p:grpSpPr>
          <a:xfrm>
            <a:off x="-37139" y="0"/>
            <a:ext cx="8803370" cy="13613984"/>
            <a:chOff x="-37139" y="0"/>
            <a:chExt cx="8803370" cy="13613984"/>
          </a:xfrm>
        </p:grpSpPr>
        <p:sp>
          <p:nvSpPr>
            <p:cNvPr id="485" name="Rectangle"/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325D86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/>
            <p:cNvSpPr txBox="1"/>
            <p:nvPr/>
          </p:nvSpPr>
          <p:spPr>
            <a:xfrm>
              <a:off x="1275307" y="6905743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Satellites de télécommunications</a:t>
              </a:r>
              <a:endParaRPr sz="3200" dirty="0"/>
            </a:p>
          </p:txBody>
        </p:sp>
        <p:pic>
          <p:nvPicPr>
            <p:cNvPr id="25" name="Image 24" descr="Une image contenant animal&#10;&#10;Description générée automatiquement">
              <a:extLst>
                <a:ext uri="{FF2B5EF4-FFF2-40B4-BE49-F238E27FC236}">
                  <a16:creationId xmlns:a16="http://schemas.microsoft.com/office/drawing/2014/main" id="{9BF3894B-CA46-4111-9790-2E7E0860F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72"/>
            <a:stretch/>
          </p:blipFill>
          <p:spPr>
            <a:xfrm>
              <a:off x="0" y="0"/>
              <a:ext cx="8746221" cy="3797514"/>
            </a:xfrm>
            <a:prstGeom prst="rect">
              <a:avLst/>
            </a:prstGeom>
          </p:spPr>
        </p:pic>
        <p:pic>
          <p:nvPicPr>
            <p:cNvPr id="2050" name="Picture 2" descr="OneWeb Satellites | LinkedIn">
              <a:extLst>
                <a:ext uri="{FF2B5EF4-FFF2-40B4-BE49-F238E27FC236}">
                  <a16:creationId xmlns:a16="http://schemas.microsoft.com/office/drawing/2014/main" id="{EC262052-3DE0-4D7F-8AC4-38D4E30DE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618" y="3185037"/>
              <a:ext cx="3035259" cy="3035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A862D9A-15B9-4973-A854-C3F9B031B94B}"/>
              </a:ext>
            </a:extLst>
          </p:cNvPr>
          <p:cNvGrpSpPr/>
          <p:nvPr/>
        </p:nvGrpSpPr>
        <p:grpSpPr>
          <a:xfrm>
            <a:off x="775106" y="9034674"/>
            <a:ext cx="6347949" cy="1581650"/>
            <a:chOff x="1630015" y="10837115"/>
            <a:chExt cx="6380943" cy="1414099"/>
          </a:xfrm>
        </p:grpSpPr>
        <p:pic>
          <p:nvPicPr>
            <p:cNvPr id="20" name="Ligne Ligne" descr="Ligne Ligne">
              <a:extLst>
                <a:ext uri="{FF2B5EF4-FFF2-40B4-BE49-F238E27FC236}">
                  <a16:creationId xmlns:a16="http://schemas.microsoft.com/office/drawing/2014/main" id="{9E878103-A051-490F-BBF3-99CBE06C4F5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30015" y="10837115"/>
              <a:ext cx="6380943" cy="1308449"/>
            </a:xfrm>
            <a:prstGeom prst="rect">
              <a:avLst/>
            </a:prstGeom>
            <a:effectLst/>
          </p:spPr>
        </p:pic>
        <p:sp>
          <p:nvSpPr>
            <p:cNvPr id="21" name="CLOUD">
              <a:extLst>
                <a:ext uri="{FF2B5EF4-FFF2-40B4-BE49-F238E27FC236}">
                  <a16:creationId xmlns:a16="http://schemas.microsoft.com/office/drawing/2014/main" id="{267F8268-F0AD-429D-9517-CF5B1658400A}"/>
                </a:ext>
              </a:extLst>
            </p:cNvPr>
            <p:cNvSpPr txBox="1"/>
            <p:nvPr/>
          </p:nvSpPr>
          <p:spPr>
            <a:xfrm rot="21562310">
              <a:off x="3380201" y="11190022"/>
              <a:ext cx="3561711" cy="10611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08744" tIns="108744" rIns="108744" bIns="108744">
              <a:normAutofit/>
            </a:bodyPr>
            <a:lstStyle>
              <a:lvl1pPr algn="ctr" defTabSz="821530">
                <a:lnSpc>
                  <a:spcPct val="70000"/>
                </a:lnSpc>
                <a:buFont typeface="Courier New"/>
                <a:defRPr sz="50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</a:lstStyle>
            <a:p>
              <a:r>
                <a:rPr lang="fr-FR" sz="3600" dirty="0"/>
                <a:t>EXPERIENCE (UX)</a:t>
              </a:r>
              <a:endParaRPr sz="36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8FC2CC5-DDD3-A959-6D59-81491915A47B}"/>
              </a:ext>
            </a:extLst>
          </p:cNvPr>
          <p:cNvGrpSpPr/>
          <p:nvPr/>
        </p:nvGrpSpPr>
        <p:grpSpPr>
          <a:xfrm>
            <a:off x="11125197" y="4018516"/>
            <a:ext cx="2884099" cy="770012"/>
            <a:chOff x="10469592" y="2483837"/>
            <a:chExt cx="2884099" cy="770012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6FA77F0-C093-87E5-B322-708F76C8E1B1}"/>
                </a:ext>
              </a:extLst>
            </p:cNvPr>
            <p:cNvSpPr/>
            <p:nvPr/>
          </p:nvSpPr>
          <p:spPr>
            <a:xfrm>
              <a:off x="10469592" y="2483837"/>
              <a:ext cx="1521125" cy="769441"/>
            </a:xfrm>
            <a:prstGeom prst="roundRect">
              <a:avLst/>
            </a:prstGeom>
            <a:solidFill>
              <a:srgbClr val="FFB000"/>
            </a:solidFill>
            <a:ln w="5715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F7E596E-D534-9ED1-5940-DB031688DAE6}"/>
                </a:ext>
              </a:extLst>
            </p:cNvPr>
            <p:cNvSpPr/>
            <p:nvPr/>
          </p:nvSpPr>
          <p:spPr>
            <a:xfrm>
              <a:off x="10593238" y="2484408"/>
              <a:ext cx="2760453" cy="769441"/>
            </a:xfrm>
            <a:prstGeom prst="roundRect">
              <a:avLst/>
            </a:prstGeom>
            <a:solidFill>
              <a:srgbClr val="325D86"/>
            </a:solidFill>
            <a:ln w="5715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4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C16A52E-8F9E-C6F5-BA60-FDE2BFD29B28}"/>
                </a:ext>
              </a:extLst>
            </p:cNvPr>
            <p:cNvSpPr txBox="1"/>
            <p:nvPr/>
          </p:nvSpPr>
          <p:spPr>
            <a:xfrm>
              <a:off x="10726947" y="2552849"/>
              <a:ext cx="2488720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Exo 2"/>
                </a:rPr>
                <a:t>VISUALISER</a:t>
              </a:r>
              <a:endParaRPr lang="fr-FR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03589F4-3321-D601-0F34-5C20C83FF3E7}"/>
              </a:ext>
            </a:extLst>
          </p:cNvPr>
          <p:cNvGrpSpPr/>
          <p:nvPr/>
        </p:nvGrpSpPr>
        <p:grpSpPr>
          <a:xfrm>
            <a:off x="15024427" y="4015639"/>
            <a:ext cx="2884099" cy="770012"/>
            <a:chOff x="10469592" y="2483837"/>
            <a:chExt cx="2884099" cy="770012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D0C34FC2-D1BE-8E34-07B7-014E7AE1F353}"/>
                </a:ext>
              </a:extLst>
            </p:cNvPr>
            <p:cNvSpPr/>
            <p:nvPr/>
          </p:nvSpPr>
          <p:spPr>
            <a:xfrm>
              <a:off x="10469592" y="2483837"/>
              <a:ext cx="1521125" cy="769441"/>
            </a:xfrm>
            <a:prstGeom prst="roundRect">
              <a:avLst/>
            </a:prstGeom>
            <a:solidFill>
              <a:srgbClr val="FFB000"/>
            </a:solidFill>
            <a:ln w="5715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AF2628E3-1E7E-C31D-4621-8B5BCE9480CA}"/>
                </a:ext>
              </a:extLst>
            </p:cNvPr>
            <p:cNvSpPr/>
            <p:nvPr/>
          </p:nvSpPr>
          <p:spPr>
            <a:xfrm>
              <a:off x="10593238" y="2484408"/>
              <a:ext cx="2760453" cy="769441"/>
            </a:xfrm>
            <a:prstGeom prst="roundRect">
              <a:avLst/>
            </a:prstGeom>
            <a:solidFill>
              <a:srgbClr val="325D86"/>
            </a:solidFill>
            <a:ln w="5715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4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DA902C6-D77D-1342-7DC9-C3CD62D84B96}"/>
                </a:ext>
              </a:extLst>
            </p:cNvPr>
            <p:cNvSpPr txBox="1"/>
            <p:nvPr/>
          </p:nvSpPr>
          <p:spPr>
            <a:xfrm>
              <a:off x="10726947" y="2552849"/>
              <a:ext cx="2488720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Exo 2"/>
                </a:rPr>
                <a:t>ANALYSER</a:t>
              </a:r>
              <a:endParaRPr lang="fr-FR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8FDB205-8B86-CC7A-90C9-8475887AA709}"/>
              </a:ext>
            </a:extLst>
          </p:cNvPr>
          <p:cNvGrpSpPr/>
          <p:nvPr/>
        </p:nvGrpSpPr>
        <p:grpSpPr>
          <a:xfrm>
            <a:off x="18923657" y="4012762"/>
            <a:ext cx="2884099" cy="770012"/>
            <a:chOff x="10469592" y="2483837"/>
            <a:chExt cx="2884099" cy="77001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8D778817-BEB6-273C-206A-C9D8FD3C011E}"/>
                </a:ext>
              </a:extLst>
            </p:cNvPr>
            <p:cNvSpPr/>
            <p:nvPr/>
          </p:nvSpPr>
          <p:spPr>
            <a:xfrm>
              <a:off x="10469592" y="2483837"/>
              <a:ext cx="1521125" cy="769441"/>
            </a:xfrm>
            <a:prstGeom prst="roundRect">
              <a:avLst/>
            </a:prstGeom>
            <a:solidFill>
              <a:srgbClr val="FFB000"/>
            </a:solidFill>
            <a:ln w="5715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4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483CB335-BFF5-87D8-B0E7-C8B31B020B77}"/>
                </a:ext>
              </a:extLst>
            </p:cNvPr>
            <p:cNvSpPr/>
            <p:nvPr/>
          </p:nvSpPr>
          <p:spPr>
            <a:xfrm>
              <a:off x="10593238" y="2484408"/>
              <a:ext cx="2760453" cy="769441"/>
            </a:xfrm>
            <a:prstGeom prst="roundRect">
              <a:avLst/>
            </a:prstGeom>
            <a:solidFill>
              <a:srgbClr val="325D86"/>
            </a:solidFill>
            <a:ln w="5715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4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58265B2-C74C-E405-52DD-D64A2881074B}"/>
                </a:ext>
              </a:extLst>
            </p:cNvPr>
            <p:cNvSpPr txBox="1"/>
            <p:nvPr/>
          </p:nvSpPr>
          <p:spPr>
            <a:xfrm>
              <a:off x="10726947" y="2552849"/>
              <a:ext cx="2488720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Exo 2"/>
                </a:rPr>
                <a:t>PILOTER</a:t>
              </a:r>
              <a:endParaRPr lang="fr-FR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4507BFF8-5AEF-E8FA-837E-4FE260891A85}"/>
              </a:ext>
            </a:extLst>
          </p:cNvPr>
          <p:cNvSpPr txBox="1"/>
          <p:nvPr/>
        </p:nvSpPr>
        <p:spPr>
          <a:xfrm>
            <a:off x="14297378" y="4197427"/>
            <a:ext cx="45163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&gt;&gt;</a:t>
            </a:r>
            <a:endParaRPr lang="fr-FR" sz="20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1EAA23B-173E-A447-B4BE-7030D3AFB20F}"/>
              </a:ext>
            </a:extLst>
          </p:cNvPr>
          <p:cNvSpPr txBox="1"/>
          <p:nvPr/>
        </p:nvSpPr>
        <p:spPr>
          <a:xfrm>
            <a:off x="18193636" y="4194550"/>
            <a:ext cx="45163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797979"/>
                </a:solidFill>
                <a:latin typeface="Exo 2"/>
                <a:ea typeface="Exo 2"/>
                <a:cs typeface="Exo 2"/>
                <a:sym typeface="Exo 2"/>
              </a:rPr>
              <a:t>&gt;&gt;</a:t>
            </a:r>
            <a:endParaRPr lang="fr-FR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C29D2D-5700-200D-1879-2564D3F7A748}"/>
              </a:ext>
            </a:extLst>
          </p:cNvPr>
          <p:cNvSpPr/>
          <p:nvPr/>
        </p:nvSpPr>
        <p:spPr>
          <a:xfrm>
            <a:off x="9420045" y="6389280"/>
            <a:ext cx="1431454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4000" b="1" dirty="0">
                <a:solidFill>
                  <a:srgbClr val="797979"/>
                </a:solidFill>
                <a:latin typeface="Exo 2"/>
              </a:rPr>
              <a:t>Tableau de bord permettant d’obtenir une vision globale et synthétique en collectant et centralisant les données RH autour de 5 applications :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</a:rPr>
              <a:t>Volume des effectifs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</a:rPr>
              <a:t>Taux d’absentéisme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</a:rPr>
              <a:t>KPI salaire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</a:rPr>
              <a:t>KPI par pays	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797979"/>
                </a:solidFill>
                <a:latin typeface="Exo 2"/>
              </a:rPr>
              <a:t>Statistiques globales RH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000" b="1" dirty="0">
              <a:solidFill>
                <a:srgbClr val="797979"/>
              </a:solidFill>
              <a:latin typeface="Exo 2"/>
            </a:endParaRPr>
          </a:p>
          <a:p>
            <a:pPr algn="l" fontAlgn="base"/>
            <a:r>
              <a:rPr lang="fr-FR" sz="4000" b="1" dirty="0">
                <a:solidFill>
                  <a:srgbClr val="797979"/>
                </a:solidFill>
                <a:latin typeface="Exo 2"/>
              </a:rPr>
              <a:t>Diagramme et graphique interactifs</a:t>
            </a:r>
          </a:p>
          <a:p>
            <a:endParaRPr lang="fr-FR" sz="4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C0E406-D683-CDD2-F928-B617DD238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4465" y="9812975"/>
            <a:ext cx="5115870" cy="23736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9012C1-5D76-21EC-5609-77B5BDD81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6157" y="8389906"/>
            <a:ext cx="5392457" cy="23736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D32B08-C4A1-245D-DC06-1B83F642A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3629" y="8982915"/>
            <a:ext cx="5049396" cy="290384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903802EE-9A94-16E1-4EA3-9C247FEC49E1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29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11CD1F6D-1A9B-F0DC-B57F-23C73F5BB0CE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Suite SAP HR</a:t>
              </a:r>
            </a:p>
          </p:txBody>
        </p:sp>
        <p:sp>
          <p:nvSpPr>
            <p:cNvPr id="480" name="Rectangle">
              <a:extLst>
                <a:ext uri="{FF2B5EF4-FFF2-40B4-BE49-F238E27FC236}">
                  <a16:creationId xmlns:a16="http://schemas.microsoft.com/office/drawing/2014/main" id="{3AA6EF34-6372-2F50-FE5E-C60432387AFA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81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881B9313-9D53-D391-D7BA-3341DD78CC8F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Besoin</a:t>
              </a:r>
              <a:endParaRPr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52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165C-3508-2AE9-7B39-E0D09EF5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7C34CEF2-4984-8A91-BFAA-3772F301EB0B}"/>
              </a:ext>
            </a:extLst>
          </p:cNvPr>
          <p:cNvGrpSpPr/>
          <p:nvPr/>
        </p:nvGrpSpPr>
        <p:grpSpPr>
          <a:xfrm>
            <a:off x="-37139" y="0"/>
            <a:ext cx="8803370" cy="13613984"/>
            <a:chOff x="-37139" y="0"/>
            <a:chExt cx="8803370" cy="13613984"/>
          </a:xfrm>
        </p:grpSpPr>
        <p:sp>
          <p:nvSpPr>
            <p:cNvPr id="485" name="Rectangle">
              <a:extLst>
                <a:ext uri="{FF2B5EF4-FFF2-40B4-BE49-F238E27FC236}">
                  <a16:creationId xmlns:a16="http://schemas.microsoft.com/office/drawing/2014/main" id="{81E8D960-4A8C-3AD2-0B67-CB2A41E77F01}"/>
                </a:ext>
              </a:extLst>
            </p:cNvPr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325D86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>
              <a:extLst>
                <a:ext uri="{FF2B5EF4-FFF2-40B4-BE49-F238E27FC236}">
                  <a16:creationId xmlns:a16="http://schemas.microsoft.com/office/drawing/2014/main" id="{4C1E18CD-D122-9E9D-2A4D-2DB6F763E51E}"/>
                </a:ext>
              </a:extLst>
            </p:cNvPr>
            <p:cNvSpPr txBox="1"/>
            <p:nvPr/>
          </p:nvSpPr>
          <p:spPr>
            <a:xfrm>
              <a:off x="1275307" y="6905743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Satellites de télécommunications</a:t>
              </a:r>
              <a:endParaRPr sz="3200" dirty="0"/>
            </a:p>
          </p:txBody>
        </p:sp>
        <p:pic>
          <p:nvPicPr>
            <p:cNvPr id="25" name="Image 24" descr="Une image contenant animal&#10;&#10;Description générée automatiquement">
              <a:extLst>
                <a:ext uri="{FF2B5EF4-FFF2-40B4-BE49-F238E27FC236}">
                  <a16:creationId xmlns:a16="http://schemas.microsoft.com/office/drawing/2014/main" id="{1BAFC9D0-4FCB-8895-E6CA-9C61D48CB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72"/>
            <a:stretch/>
          </p:blipFill>
          <p:spPr>
            <a:xfrm>
              <a:off x="0" y="0"/>
              <a:ext cx="8746221" cy="3797514"/>
            </a:xfrm>
            <a:prstGeom prst="rect">
              <a:avLst/>
            </a:prstGeom>
          </p:spPr>
        </p:pic>
        <p:pic>
          <p:nvPicPr>
            <p:cNvPr id="2050" name="Picture 2" descr="OneWeb Satellites | LinkedIn">
              <a:extLst>
                <a:ext uri="{FF2B5EF4-FFF2-40B4-BE49-F238E27FC236}">
                  <a16:creationId xmlns:a16="http://schemas.microsoft.com/office/drawing/2014/main" id="{401D7121-93AD-0FC0-7498-D325EDFBA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618" y="3185037"/>
              <a:ext cx="3035259" cy="3035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4" name="Numéro de diapositive">
            <a:extLst>
              <a:ext uri="{FF2B5EF4-FFF2-40B4-BE49-F238E27FC236}">
                <a16:creationId xmlns:a16="http://schemas.microsoft.com/office/drawing/2014/main" id="{587053C6-C57F-F358-119C-B81E4C4601C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95A88DE-3775-A2A7-A790-A25E834D59E1}"/>
              </a:ext>
            </a:extLst>
          </p:cNvPr>
          <p:cNvGrpSpPr/>
          <p:nvPr/>
        </p:nvGrpSpPr>
        <p:grpSpPr>
          <a:xfrm>
            <a:off x="775106" y="9034674"/>
            <a:ext cx="6347949" cy="1581650"/>
            <a:chOff x="1630015" y="10837115"/>
            <a:chExt cx="6380943" cy="1414099"/>
          </a:xfrm>
        </p:grpSpPr>
        <p:pic>
          <p:nvPicPr>
            <p:cNvPr id="20" name="Ligne Ligne" descr="Ligne Ligne">
              <a:extLst>
                <a:ext uri="{FF2B5EF4-FFF2-40B4-BE49-F238E27FC236}">
                  <a16:creationId xmlns:a16="http://schemas.microsoft.com/office/drawing/2014/main" id="{AB020E29-5C7D-BC3E-6D86-22E91F9B8CA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30015" y="10837115"/>
              <a:ext cx="6380943" cy="1308449"/>
            </a:xfrm>
            <a:prstGeom prst="rect">
              <a:avLst/>
            </a:prstGeom>
            <a:effectLst/>
          </p:spPr>
        </p:pic>
        <p:sp>
          <p:nvSpPr>
            <p:cNvPr id="21" name="CLOUD">
              <a:extLst>
                <a:ext uri="{FF2B5EF4-FFF2-40B4-BE49-F238E27FC236}">
                  <a16:creationId xmlns:a16="http://schemas.microsoft.com/office/drawing/2014/main" id="{261DDD20-3565-6C02-7047-4BC8BFCCB96C}"/>
                </a:ext>
              </a:extLst>
            </p:cNvPr>
            <p:cNvSpPr txBox="1"/>
            <p:nvPr/>
          </p:nvSpPr>
          <p:spPr>
            <a:xfrm rot="21562310">
              <a:off x="3380201" y="11190022"/>
              <a:ext cx="3561711" cy="10611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08744" tIns="108744" rIns="108744" bIns="108744">
              <a:normAutofit/>
            </a:bodyPr>
            <a:lstStyle>
              <a:lvl1pPr algn="ctr" defTabSz="821530">
                <a:lnSpc>
                  <a:spcPct val="70000"/>
                </a:lnSpc>
                <a:buFont typeface="Courier New"/>
                <a:defRPr sz="50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</a:lstStyle>
            <a:p>
              <a:r>
                <a:rPr lang="fr-FR" sz="3600" dirty="0"/>
                <a:t>EXPERIENCE (UX)</a:t>
              </a:r>
              <a:endParaRPr sz="36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2691A42-43C1-DDDA-4F7C-2D2E70BAB94D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29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597AE010-DEE2-DF67-477E-F424FE5D83DC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Suite SAP HR</a:t>
              </a:r>
            </a:p>
          </p:txBody>
        </p:sp>
        <p:sp>
          <p:nvSpPr>
            <p:cNvPr id="480" name="Rectangle">
              <a:extLst>
                <a:ext uri="{FF2B5EF4-FFF2-40B4-BE49-F238E27FC236}">
                  <a16:creationId xmlns:a16="http://schemas.microsoft.com/office/drawing/2014/main" id="{5450738B-824A-F2F9-2907-6C7EEA011B52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81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DAB7ABFF-9BEF-48E4-8AC4-CFBC20770FBE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Tableau de bord</a:t>
              </a:r>
              <a:endParaRPr sz="4000" dirty="0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5EB2C939-00E2-E4DB-2A31-11B807EA0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133" y="3570612"/>
            <a:ext cx="15022069" cy="86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3C12F-5563-A9FD-5309-897DBCD0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2485D36-5636-5EE1-79BA-30DD67AEAD78}"/>
              </a:ext>
            </a:extLst>
          </p:cNvPr>
          <p:cNvGrpSpPr/>
          <p:nvPr/>
        </p:nvGrpSpPr>
        <p:grpSpPr>
          <a:xfrm>
            <a:off x="-37139" y="0"/>
            <a:ext cx="8803370" cy="13613984"/>
            <a:chOff x="-37139" y="0"/>
            <a:chExt cx="8803370" cy="13613984"/>
          </a:xfrm>
        </p:grpSpPr>
        <p:sp>
          <p:nvSpPr>
            <p:cNvPr id="485" name="Rectangle">
              <a:extLst>
                <a:ext uri="{FF2B5EF4-FFF2-40B4-BE49-F238E27FC236}">
                  <a16:creationId xmlns:a16="http://schemas.microsoft.com/office/drawing/2014/main" id="{AA6E9E4D-FBAC-7889-8092-C654BB3D0E07}"/>
                </a:ext>
              </a:extLst>
            </p:cNvPr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325D86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>
              <a:extLst>
                <a:ext uri="{FF2B5EF4-FFF2-40B4-BE49-F238E27FC236}">
                  <a16:creationId xmlns:a16="http://schemas.microsoft.com/office/drawing/2014/main" id="{1DA2C6F8-BB86-5679-BABD-31FF2463A34C}"/>
                </a:ext>
              </a:extLst>
            </p:cNvPr>
            <p:cNvSpPr txBox="1"/>
            <p:nvPr/>
          </p:nvSpPr>
          <p:spPr>
            <a:xfrm>
              <a:off x="1275307" y="6905743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Satellites de télécommunications</a:t>
              </a:r>
              <a:endParaRPr sz="3200" dirty="0"/>
            </a:p>
          </p:txBody>
        </p:sp>
        <p:pic>
          <p:nvPicPr>
            <p:cNvPr id="25" name="Image 24" descr="Une image contenant animal&#10;&#10;Description générée automatiquement">
              <a:extLst>
                <a:ext uri="{FF2B5EF4-FFF2-40B4-BE49-F238E27FC236}">
                  <a16:creationId xmlns:a16="http://schemas.microsoft.com/office/drawing/2014/main" id="{5B514623-905A-D475-7E62-A38A904BB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72"/>
            <a:stretch/>
          </p:blipFill>
          <p:spPr>
            <a:xfrm>
              <a:off x="0" y="0"/>
              <a:ext cx="8746221" cy="3797514"/>
            </a:xfrm>
            <a:prstGeom prst="rect">
              <a:avLst/>
            </a:prstGeom>
          </p:spPr>
        </p:pic>
        <p:pic>
          <p:nvPicPr>
            <p:cNvPr id="2050" name="Picture 2" descr="OneWeb Satellites | LinkedIn">
              <a:extLst>
                <a:ext uri="{FF2B5EF4-FFF2-40B4-BE49-F238E27FC236}">
                  <a16:creationId xmlns:a16="http://schemas.microsoft.com/office/drawing/2014/main" id="{8C12EEEA-B25D-0F22-B98E-EF04D0AB3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618" y="3185037"/>
              <a:ext cx="3035259" cy="3035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4" name="Numéro de diapositive">
            <a:extLst>
              <a:ext uri="{FF2B5EF4-FFF2-40B4-BE49-F238E27FC236}">
                <a16:creationId xmlns:a16="http://schemas.microsoft.com/office/drawing/2014/main" id="{452212A2-51EE-5C22-C402-2E87BF9A4AF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7715E2D-259F-AE68-4243-ADA8B42A53A3}"/>
              </a:ext>
            </a:extLst>
          </p:cNvPr>
          <p:cNvGrpSpPr/>
          <p:nvPr/>
        </p:nvGrpSpPr>
        <p:grpSpPr>
          <a:xfrm>
            <a:off x="775106" y="9034674"/>
            <a:ext cx="6347949" cy="1581650"/>
            <a:chOff x="1630015" y="10837115"/>
            <a:chExt cx="6380943" cy="1414099"/>
          </a:xfrm>
        </p:grpSpPr>
        <p:pic>
          <p:nvPicPr>
            <p:cNvPr id="20" name="Ligne Ligne" descr="Ligne Ligne">
              <a:extLst>
                <a:ext uri="{FF2B5EF4-FFF2-40B4-BE49-F238E27FC236}">
                  <a16:creationId xmlns:a16="http://schemas.microsoft.com/office/drawing/2014/main" id="{B1B31BF2-8BB1-7103-8808-762671EF031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30015" y="10837115"/>
              <a:ext cx="6380943" cy="1308449"/>
            </a:xfrm>
            <a:prstGeom prst="rect">
              <a:avLst/>
            </a:prstGeom>
            <a:effectLst/>
          </p:spPr>
        </p:pic>
        <p:sp>
          <p:nvSpPr>
            <p:cNvPr id="21" name="CLOUD">
              <a:extLst>
                <a:ext uri="{FF2B5EF4-FFF2-40B4-BE49-F238E27FC236}">
                  <a16:creationId xmlns:a16="http://schemas.microsoft.com/office/drawing/2014/main" id="{684BBA2E-D1E8-1C62-98B5-477CC536CFEC}"/>
                </a:ext>
              </a:extLst>
            </p:cNvPr>
            <p:cNvSpPr txBox="1"/>
            <p:nvPr/>
          </p:nvSpPr>
          <p:spPr>
            <a:xfrm rot="21562310">
              <a:off x="3380201" y="11190022"/>
              <a:ext cx="3561711" cy="10611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08744" tIns="108744" rIns="108744" bIns="108744">
              <a:normAutofit/>
            </a:bodyPr>
            <a:lstStyle>
              <a:lvl1pPr algn="ctr" defTabSz="821530">
                <a:lnSpc>
                  <a:spcPct val="70000"/>
                </a:lnSpc>
                <a:buFont typeface="Courier New"/>
                <a:defRPr sz="50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</a:lstStyle>
            <a:p>
              <a:r>
                <a:rPr lang="fr-FR" sz="3600" dirty="0"/>
                <a:t>EXPERIENCE (UX)</a:t>
              </a:r>
              <a:endParaRPr sz="36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317FD80-3E29-A6D3-D517-75CBDEEE5BC6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29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89577C64-27ED-B8FB-AF68-8CCDFD06434E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Suite SAP HR</a:t>
              </a:r>
            </a:p>
          </p:txBody>
        </p:sp>
        <p:sp>
          <p:nvSpPr>
            <p:cNvPr id="480" name="Rectangle">
              <a:extLst>
                <a:ext uri="{FF2B5EF4-FFF2-40B4-BE49-F238E27FC236}">
                  <a16:creationId xmlns:a16="http://schemas.microsoft.com/office/drawing/2014/main" id="{180030A9-1246-E859-4C32-97FADFA3E601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81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E908AF60-565B-DD3C-36C7-E8D5A160FAD0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KPI Salaire</a:t>
              </a:r>
              <a:endParaRPr sz="4000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EF3D231-D194-166A-A32E-26FB9CAE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748" y="2902289"/>
            <a:ext cx="12581893" cy="55384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E78339-DAE4-6A9C-19F6-8680B798F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48" y="8776478"/>
            <a:ext cx="12576036" cy="43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5266C-5208-2AA7-1341-D2331D25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E2DD19F-D353-7372-4F69-61391648236B}"/>
              </a:ext>
            </a:extLst>
          </p:cNvPr>
          <p:cNvGrpSpPr/>
          <p:nvPr/>
        </p:nvGrpSpPr>
        <p:grpSpPr>
          <a:xfrm>
            <a:off x="-37139" y="0"/>
            <a:ext cx="8803370" cy="13613984"/>
            <a:chOff x="-37139" y="0"/>
            <a:chExt cx="8803370" cy="13613984"/>
          </a:xfrm>
        </p:grpSpPr>
        <p:sp>
          <p:nvSpPr>
            <p:cNvPr id="485" name="Rectangle">
              <a:extLst>
                <a:ext uri="{FF2B5EF4-FFF2-40B4-BE49-F238E27FC236}">
                  <a16:creationId xmlns:a16="http://schemas.microsoft.com/office/drawing/2014/main" id="{4F38FBBD-DF15-1003-E58F-99994A9693C9}"/>
                </a:ext>
              </a:extLst>
            </p:cNvPr>
            <p:cNvSpPr/>
            <p:nvPr/>
          </p:nvSpPr>
          <p:spPr>
            <a:xfrm>
              <a:off x="-37139" y="0"/>
              <a:ext cx="8803370" cy="13613984"/>
            </a:xfrm>
            <a:prstGeom prst="rect">
              <a:avLst/>
            </a:prstGeom>
            <a:solidFill>
              <a:srgbClr val="325D86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rgbClr val="FFFF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 dirty="0"/>
            </a:p>
          </p:txBody>
        </p:sp>
        <p:sp>
          <p:nvSpPr>
            <p:cNvPr id="487" name="Secteur de l’emballage…">
              <a:extLst>
                <a:ext uri="{FF2B5EF4-FFF2-40B4-BE49-F238E27FC236}">
                  <a16:creationId xmlns:a16="http://schemas.microsoft.com/office/drawing/2014/main" id="{1641167D-32B8-FF37-BA6A-6F4F7BF9CBAE}"/>
                </a:ext>
              </a:extLst>
            </p:cNvPr>
            <p:cNvSpPr txBox="1"/>
            <p:nvPr/>
          </p:nvSpPr>
          <p:spPr>
            <a:xfrm>
              <a:off x="1275307" y="6905743"/>
              <a:ext cx="6153090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20" rIns="45720">
              <a:spAutoFit/>
            </a:bodyPr>
            <a:lstStyle/>
            <a:p>
              <a:pPr algn="ctr" defTabSz="821530">
                <a:defRPr sz="32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3200" u="sng" dirty="0"/>
                <a:t>Satellites de télécommunications</a:t>
              </a:r>
              <a:endParaRPr sz="3200" dirty="0"/>
            </a:p>
          </p:txBody>
        </p:sp>
        <p:pic>
          <p:nvPicPr>
            <p:cNvPr id="25" name="Image 24" descr="Une image contenant animal&#10;&#10;Description générée automatiquement">
              <a:extLst>
                <a:ext uri="{FF2B5EF4-FFF2-40B4-BE49-F238E27FC236}">
                  <a16:creationId xmlns:a16="http://schemas.microsoft.com/office/drawing/2014/main" id="{9065C132-622B-5B40-0918-D86EBC28A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72"/>
            <a:stretch/>
          </p:blipFill>
          <p:spPr>
            <a:xfrm>
              <a:off x="0" y="0"/>
              <a:ext cx="8746221" cy="3797514"/>
            </a:xfrm>
            <a:prstGeom prst="rect">
              <a:avLst/>
            </a:prstGeom>
          </p:spPr>
        </p:pic>
        <p:pic>
          <p:nvPicPr>
            <p:cNvPr id="2050" name="Picture 2" descr="OneWeb Satellites | LinkedIn">
              <a:extLst>
                <a:ext uri="{FF2B5EF4-FFF2-40B4-BE49-F238E27FC236}">
                  <a16:creationId xmlns:a16="http://schemas.microsoft.com/office/drawing/2014/main" id="{9F0A2C05-1D34-70F2-5895-17C4B752C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618" y="3185037"/>
              <a:ext cx="3035259" cy="3035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4" name="Numéro de diapositive">
            <a:extLst>
              <a:ext uri="{FF2B5EF4-FFF2-40B4-BE49-F238E27FC236}">
                <a16:creationId xmlns:a16="http://schemas.microsoft.com/office/drawing/2014/main" id="{AEE310F9-76AF-3156-C403-7B77A9821F1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D192DD-541D-2FAA-45C9-56DD66263E3C}"/>
              </a:ext>
            </a:extLst>
          </p:cNvPr>
          <p:cNvGrpSpPr/>
          <p:nvPr/>
        </p:nvGrpSpPr>
        <p:grpSpPr>
          <a:xfrm>
            <a:off x="775106" y="9034674"/>
            <a:ext cx="6347949" cy="1581650"/>
            <a:chOff x="1630015" y="10837115"/>
            <a:chExt cx="6380943" cy="1414099"/>
          </a:xfrm>
        </p:grpSpPr>
        <p:pic>
          <p:nvPicPr>
            <p:cNvPr id="20" name="Ligne Ligne" descr="Ligne Ligne">
              <a:extLst>
                <a:ext uri="{FF2B5EF4-FFF2-40B4-BE49-F238E27FC236}">
                  <a16:creationId xmlns:a16="http://schemas.microsoft.com/office/drawing/2014/main" id="{D0FD632E-70DA-D51B-49E6-E4D351FA975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30015" y="10837115"/>
              <a:ext cx="6380943" cy="1308449"/>
            </a:xfrm>
            <a:prstGeom prst="rect">
              <a:avLst/>
            </a:prstGeom>
            <a:effectLst/>
          </p:spPr>
        </p:pic>
        <p:sp>
          <p:nvSpPr>
            <p:cNvPr id="21" name="CLOUD">
              <a:extLst>
                <a:ext uri="{FF2B5EF4-FFF2-40B4-BE49-F238E27FC236}">
                  <a16:creationId xmlns:a16="http://schemas.microsoft.com/office/drawing/2014/main" id="{E85B3747-E976-ED41-A32C-D9B8DDFFC9BD}"/>
                </a:ext>
              </a:extLst>
            </p:cNvPr>
            <p:cNvSpPr txBox="1"/>
            <p:nvPr/>
          </p:nvSpPr>
          <p:spPr>
            <a:xfrm rot="21562310">
              <a:off x="3380201" y="11190022"/>
              <a:ext cx="3561711" cy="10611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08744" tIns="108744" rIns="108744" bIns="108744">
              <a:normAutofit/>
            </a:bodyPr>
            <a:lstStyle>
              <a:lvl1pPr algn="ctr" defTabSz="821530">
                <a:lnSpc>
                  <a:spcPct val="70000"/>
                </a:lnSpc>
                <a:buFont typeface="Courier New"/>
                <a:defRPr sz="50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</a:lstStyle>
            <a:p>
              <a:r>
                <a:rPr lang="fr-FR" sz="3600" dirty="0"/>
                <a:t>EXPERIENCE (UX)</a:t>
              </a:r>
              <a:endParaRPr sz="36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AF996EA-B528-2839-10AE-F59D95326CFF}"/>
              </a:ext>
            </a:extLst>
          </p:cNvPr>
          <p:cNvGrpSpPr/>
          <p:nvPr/>
        </p:nvGrpSpPr>
        <p:grpSpPr>
          <a:xfrm>
            <a:off x="11272581" y="339078"/>
            <a:ext cx="10704229" cy="2020269"/>
            <a:chOff x="11272581" y="339078"/>
            <a:chExt cx="10704229" cy="2020269"/>
          </a:xfrm>
        </p:grpSpPr>
        <p:sp>
          <p:nvSpPr>
            <p:cNvPr id="29" name="DEPLOIEMENT DU CORE MODEL SAP ALLEMAND  DU GROUPE KP POUR SA FILIALE FRANCAISE LINPAC (CONCEPTION JUSUQU’AU DEPLOIEMENT)">
              <a:extLst>
                <a:ext uri="{FF2B5EF4-FFF2-40B4-BE49-F238E27FC236}">
                  <a16:creationId xmlns:a16="http://schemas.microsoft.com/office/drawing/2014/main" id="{88279AAB-657F-70B1-E81F-99B0ED6873D3}"/>
                </a:ext>
              </a:extLst>
            </p:cNvPr>
            <p:cNvSpPr txBox="1"/>
            <p:nvPr/>
          </p:nvSpPr>
          <p:spPr>
            <a:xfrm>
              <a:off x="11272581" y="339078"/>
              <a:ext cx="1040703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4400">
                  <a:solidFill>
                    <a:srgbClr val="00A2FF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r>
                <a:rPr lang="fr-FR" sz="4400" b="1" dirty="0">
                  <a:latin typeface="Exo 2"/>
                  <a:sym typeface="Exo 2"/>
                </a:rPr>
                <a:t>Suite SAP HR</a:t>
              </a:r>
            </a:p>
          </p:txBody>
        </p:sp>
        <p:sp>
          <p:nvSpPr>
            <p:cNvPr id="480" name="Rectangle">
              <a:extLst>
                <a:ext uri="{FF2B5EF4-FFF2-40B4-BE49-F238E27FC236}">
                  <a16:creationId xmlns:a16="http://schemas.microsoft.com/office/drawing/2014/main" id="{6491AE85-72E7-B0D7-ABBA-51185E2FC369}"/>
                </a:ext>
              </a:extLst>
            </p:cNvPr>
            <p:cNvSpPr/>
            <p:nvPr/>
          </p:nvSpPr>
          <p:spPr>
            <a:xfrm>
              <a:off x="15617771" y="1315982"/>
              <a:ext cx="1553646" cy="128016"/>
            </a:xfrm>
            <a:prstGeom prst="rect">
              <a:avLst/>
            </a:prstGeom>
            <a:solidFill>
              <a:srgbClr val="FFB00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algn="ctr">
                <a:defRPr>
                  <a:solidFill>
                    <a:schemeClr val="accent2"/>
                  </a:solidFill>
                  <a:latin typeface="Exo 2 Light"/>
                  <a:ea typeface="Exo 2 Light"/>
                  <a:cs typeface="Exo 2 Light"/>
                  <a:sym typeface="Exo 2 Light"/>
                </a:defRPr>
              </a:pPr>
              <a:endParaRPr sz="1800"/>
            </a:p>
          </p:txBody>
        </p:sp>
        <p:sp>
          <p:nvSpPr>
            <p:cNvPr id="481" name="L’objectif du projet est d’accompagner l’implémentation de SAP dans la filiale Française en adaptant le core-model groupe aux particularités du site.">
              <a:extLst>
                <a:ext uri="{FF2B5EF4-FFF2-40B4-BE49-F238E27FC236}">
                  <a16:creationId xmlns:a16="http://schemas.microsoft.com/office/drawing/2014/main" id="{B7A54727-DD47-2E2B-997B-DAFD0C767734}"/>
                </a:ext>
              </a:extLst>
            </p:cNvPr>
            <p:cNvSpPr txBox="1"/>
            <p:nvPr/>
          </p:nvSpPr>
          <p:spPr>
            <a:xfrm>
              <a:off x="11272581" y="1651461"/>
              <a:ext cx="1070422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 defTabSz="821530">
                <a:defRPr sz="2500" b="1">
                  <a:solidFill>
                    <a:srgbClr val="010E19"/>
                  </a:solidFill>
                  <a:latin typeface="Exo 2"/>
                  <a:ea typeface="Exo 2"/>
                  <a:cs typeface="Exo 2"/>
                  <a:sym typeface="Exo 2"/>
                </a:defRPr>
              </a:pPr>
              <a:r>
                <a:rPr lang="fr-FR" sz="4000" dirty="0"/>
                <a:t>KPI par pays</a:t>
              </a:r>
              <a:endParaRPr sz="4000" dirty="0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A86B874C-99A7-4999-5396-90B3A913DE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05"/>
          <a:stretch/>
        </p:blipFill>
        <p:spPr>
          <a:xfrm>
            <a:off x="11630183" y="2566809"/>
            <a:ext cx="10243975" cy="54527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A598A9-2AF0-BDDF-3811-A355257CE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0183" y="8286167"/>
            <a:ext cx="10243975" cy="50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421827C-9C53-4AC1-B56E-D9FCF3973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Gestion Global Account</a:t>
            </a:r>
          </a:p>
        </p:txBody>
      </p:sp>
    </p:spTree>
    <p:extLst>
      <p:ext uri="{BB962C8B-B14F-4D97-AF65-F5344CB8AC3E}">
        <p14:creationId xmlns:p14="http://schemas.microsoft.com/office/powerpoint/2010/main" val="32105735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421827C-9C53-4AC1-B56E-D9FCF3973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SAP BTP Cloud Foundry</a:t>
            </a:r>
          </a:p>
        </p:txBody>
      </p:sp>
    </p:spTree>
    <p:extLst>
      <p:ext uri="{BB962C8B-B14F-4D97-AF65-F5344CB8AC3E}">
        <p14:creationId xmlns:p14="http://schemas.microsoft.com/office/powerpoint/2010/main" val="159631979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Global Account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2259" y="3154836"/>
            <a:ext cx="11920206" cy="1938990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Un Global Account, multiples Subaccount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Organisation possible par Directories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Reproduire le paysage SAP (DEV, QUAL, PROD) par Subaccount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Pas de limite de Subaccount, limité seulement par le sizing de l’abonnement pour chaque service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Organisation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61DC7DDE-44B5-408B-8AAD-9A60CE26117E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Cockpit admin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A3DEDF-90FA-2BC7-4D63-100EC37EF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572" y="2276434"/>
            <a:ext cx="10892578" cy="24818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CD34E9-8013-DA02-2090-06D1FC01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572" y="5591708"/>
            <a:ext cx="10894169" cy="63077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7CC020-DFE4-8DE4-66A4-0F870877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11" y="6006775"/>
            <a:ext cx="1255570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94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BF899-1A11-EBC5-9FFC-67C3D4B76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BF651224-461B-221E-5EE2-03A92EA59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Global Account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9C491-342A-3E1A-22FB-CD94B0ACA2EC}"/>
              </a:ext>
            </a:extLst>
          </p:cNvPr>
          <p:cNvSpPr/>
          <p:nvPr/>
        </p:nvSpPr>
        <p:spPr>
          <a:xfrm>
            <a:off x="532259" y="3187102"/>
            <a:ext cx="11920206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Véritable environnement Cloud (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Subdomain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OrgName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, CF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spaces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Choix sur le data center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Activation/instanciation de services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créer un subaccount par Booster (accélérateur par besoin/service)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C6299CC-9D20-4549-BCE9-688D57D67BEE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Subaccount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2932C-49CB-34F4-5BF5-250900AA44DB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84E1EF-0C79-6F4E-B57D-F419B1DB4479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0FE184-41AF-8ACD-53AB-6BEFFBDF74D4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52154D-4B20-D514-2650-7689CDD6AE5E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B743E536-E9D2-2797-F8AB-4DDB197B72F6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Subaccount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B28E39-8DD8-60D6-EA1C-1EE237C6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38" y="6537733"/>
            <a:ext cx="17822524" cy="6472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750F48E-9376-815C-AB7C-3D8D75BA5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785" y="2538926"/>
            <a:ext cx="10473349" cy="38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93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EBBD-14D9-1D18-AEE6-4F49A099F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830AA106-E372-497B-C7CF-428E71572E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Global Account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915519-FCFD-F3B3-BEC6-725F52D201BF}"/>
              </a:ext>
            </a:extLst>
          </p:cNvPr>
          <p:cNvSpPr/>
          <p:nvPr/>
        </p:nvSpPr>
        <p:spPr>
          <a:xfrm>
            <a:off x="532259" y="3179107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Consommation des crédits CPEA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Vues par coût en € et usage en crédit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filtrer par service, subaccount, directory etc…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6EA2F9FB-B901-8E11-0ABE-0365FE098B94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Crédits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ECF019-913A-4322-DA99-EFC93F750B08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832F2E-5036-85ED-0F4E-F58760CEE3B3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051529-8234-2801-4D9C-6F483E7514EA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49307F-77D1-3AAE-1644-F60F454079F7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CFBB40C2-ABF1-C9ED-2FA8-B796A6165319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Consommation crédit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4F3B14-F05E-C2A7-0657-617E0655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60" y="7007629"/>
            <a:ext cx="22257809" cy="4438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1EFB3E-FF6F-AB74-EDF8-EA7BF667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80" y="2883520"/>
            <a:ext cx="11364744" cy="36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9158C-11B2-139C-A072-B0534A38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7ED70D8-C034-DFF4-335E-42F7973CD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55278547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Cloud Connector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2259" y="3166973"/>
            <a:ext cx="11920206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Web Connector agissant comme Reverse Proxy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Configuré par Subaccount 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Installé en sur une VM en DMZ (possible de l’installer au même niveau qu’un SAP Router)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Ouverture des flux entre la BTP et réseau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OnPremise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Principe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 descr="Une image contenant texte, horloge, clipart&#10;&#10;Description générée automatiquement">
            <a:extLst>
              <a:ext uri="{FF2B5EF4-FFF2-40B4-BE49-F238E27FC236}">
                <a16:creationId xmlns:a16="http://schemas.microsoft.com/office/drawing/2014/main" id="{F39C8F44-5F89-4C88-A172-47E153BE2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29" y="2037164"/>
            <a:ext cx="9727304" cy="3446588"/>
          </a:xfrm>
          <a:prstGeom prst="rect">
            <a:avLst/>
          </a:prstGeom>
        </p:spPr>
      </p:pic>
      <p:sp>
        <p:nvSpPr>
          <p:cNvPr id="11" name="Le sous titre qui va bien !">
            <a:extLst>
              <a:ext uri="{FF2B5EF4-FFF2-40B4-BE49-F238E27FC236}">
                <a16:creationId xmlns:a16="http://schemas.microsoft.com/office/drawing/2014/main" id="{C27CB8CF-352A-497D-B389-357095A978AB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2D4E6E-2DA1-5520-DFA0-2DC903E5C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30" y="5789004"/>
            <a:ext cx="14527140" cy="70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31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C31A7-6924-5B57-7FFC-BE35F156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7C83519D-3D3D-47EB-D486-CC14E68FD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Cloud Connector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DA28BF-684D-51B4-2099-8EFEC9F41AF4}"/>
              </a:ext>
            </a:extLst>
          </p:cNvPr>
          <p:cNvSpPr/>
          <p:nvPr/>
        </p:nvSpPr>
        <p:spPr>
          <a:xfrm>
            <a:off x="532259" y="3179111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2 cloud connector sur 2 VM distinctes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Configuration sur 1 master, réplication automatique sur 1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shadow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Alternance Active/Shadow en fonction de la disponibilité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91E5286A-1E16-9E77-748F-CE2C8FA013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Haute disponibilité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EBBE6-E381-F236-5E3A-B2FAF3E53EF3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1398A2-E766-66A1-1A3F-A33439A1E17C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5FCA07-3846-BBE9-8E2E-3FA1BA1F6D2D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Le sous titre qui va bien !">
            <a:extLst>
              <a:ext uri="{FF2B5EF4-FFF2-40B4-BE49-F238E27FC236}">
                <a16:creationId xmlns:a16="http://schemas.microsoft.com/office/drawing/2014/main" id="{C85E284F-2A2A-AF0E-EEFC-B7DA622B59DA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Haute disponibilité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3884A6-288C-2ACF-0D4A-6459D582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452" y="4831893"/>
            <a:ext cx="13860757" cy="75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1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Cloud Connector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2259" y="3180653"/>
            <a:ext cx="11659739" cy="2308322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Propagation du user de connexion BTP vers le système backend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Connexion TLS entre le Cloud Connector et le système SAP Gateway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mapper avec le user backend sur:</a:t>
            </a:r>
          </a:p>
          <a:p>
            <a:pPr marL="571500" lvl="4" indent="-571500" defTabSz="1828800" hangingPunct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SAP User</a:t>
            </a:r>
          </a:p>
          <a:p>
            <a:pPr marL="571500" lvl="4" indent="-571500" defTabSz="1828800" hangingPunct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Alias</a:t>
            </a:r>
          </a:p>
          <a:p>
            <a:pPr marL="571500" lvl="4" indent="-571500" defTabSz="1828800" hangingPunct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2260" y="2276434"/>
            <a:ext cx="11659739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Principal Propagation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1C4817-2F4F-4120-B9BE-773589BD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236" y="4945489"/>
            <a:ext cx="17805862" cy="8156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 sous titre qui va bien !">
            <a:extLst>
              <a:ext uri="{FF2B5EF4-FFF2-40B4-BE49-F238E27FC236}">
                <a16:creationId xmlns:a16="http://schemas.microsoft.com/office/drawing/2014/main" id="{2CC7A7D5-962A-4165-B48E-433E728F1959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Principal Propagation</a:t>
            </a:r>
          </a:p>
        </p:txBody>
      </p:sp>
    </p:spTree>
    <p:extLst>
      <p:ext uri="{BB962C8B-B14F-4D97-AF65-F5344CB8AC3E}">
        <p14:creationId xmlns:p14="http://schemas.microsoft.com/office/powerpoint/2010/main" val="2543005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6A01C-678F-1EDD-94C8-6EC99436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ABB33661-0EED-F460-1893-24B189B87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Cloud Connector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0E532-9C7A-6247-2AF5-BA85C5D4872F}"/>
              </a:ext>
            </a:extLst>
          </p:cNvPr>
          <p:cNvSpPr/>
          <p:nvPr/>
        </p:nvSpPr>
        <p:spPr>
          <a:xfrm>
            <a:off x="532259" y="3170420"/>
            <a:ext cx="11659739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Définition des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endpoints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sécurisés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Création de connexions sortantes depuis la BTP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Défini par subaccount et utilisable par tous les services de celui-ci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Type de connexion définie sur la destination (Basic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Auth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, OAuth2.0, Propagation etc…)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F2C64C2F-73C5-73FE-9873-C415E92EBE56}"/>
              </a:ext>
            </a:extLst>
          </p:cNvPr>
          <p:cNvSpPr txBox="1"/>
          <p:nvPr/>
        </p:nvSpPr>
        <p:spPr>
          <a:xfrm>
            <a:off x="532260" y="2276434"/>
            <a:ext cx="11659739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Destination Service</a:t>
            </a:r>
          </a:p>
        </p:txBody>
      </p:sp>
      <p:sp>
        <p:nvSpPr>
          <p:cNvPr id="7" name="Le sous titre qui va bien !">
            <a:extLst>
              <a:ext uri="{FF2B5EF4-FFF2-40B4-BE49-F238E27FC236}">
                <a16:creationId xmlns:a16="http://schemas.microsoft.com/office/drawing/2014/main" id="{D651344E-2D7D-9198-B055-068131FE5863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Destination</a:t>
            </a:r>
          </a:p>
        </p:txBody>
      </p:sp>
      <p:pic>
        <p:nvPicPr>
          <p:cNvPr id="2050" name="Picture 2" descr="SAP Business Technology Platform (SAP BTP) on AWS Azure Cloud">
            <a:extLst>
              <a:ext uri="{FF2B5EF4-FFF2-40B4-BE49-F238E27FC236}">
                <a16:creationId xmlns:a16="http://schemas.microsoft.com/office/drawing/2014/main" id="{9D4325E6-6DE3-09B7-F5BC-EFD97BE4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67" y="5548367"/>
            <a:ext cx="14423047" cy="69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9B919D-E29E-DA37-1B41-C37F9E98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240" y="2464467"/>
            <a:ext cx="11237343" cy="30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6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73D8-4E58-FC9D-5A2C-F4E656425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48D09A-9DA3-C4F6-B3BE-0BF674F76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Gestion des accès</a:t>
            </a:r>
          </a:p>
        </p:txBody>
      </p:sp>
    </p:spTree>
    <p:extLst>
      <p:ext uri="{BB962C8B-B14F-4D97-AF65-F5344CB8AC3E}">
        <p14:creationId xmlns:p14="http://schemas.microsoft.com/office/powerpoint/2010/main" val="231951762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des accès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2259" y="3166972"/>
            <a:ext cx="11920206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L’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IdP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par défaut est SAP ID Service (S-User/Global ID SAP) 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Cloud Identity Service fournit un tenant IAS (Identity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Authentication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Service)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relier un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IdP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custom (Google, MS Entra,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KeyCloak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) sur l’IAS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Protocole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OpenID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Connect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ou SAML2.0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Principe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C36BA2B-07E0-406D-B36F-ECF628B9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25" y="7138182"/>
            <a:ext cx="12381867" cy="6268409"/>
          </a:xfrm>
          <a:prstGeom prst="rect">
            <a:avLst/>
          </a:prstGeom>
        </p:spPr>
      </p:pic>
      <p:sp>
        <p:nvSpPr>
          <p:cNvPr id="10" name="Le sous titre qui va bien !">
            <a:extLst>
              <a:ext uri="{FF2B5EF4-FFF2-40B4-BE49-F238E27FC236}">
                <a16:creationId xmlns:a16="http://schemas.microsoft.com/office/drawing/2014/main" id="{9464BFE6-951D-478C-924F-C790FFF5AADA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Principe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AE0E1C-C4C4-A749-1F94-BDDBE3A8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107" y="4788050"/>
            <a:ext cx="16969904" cy="2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6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ZoneTexte 13">
            <a:extLst>
              <a:ext uri="{FF2B5EF4-FFF2-40B4-BE49-F238E27FC236}">
                <a16:creationId xmlns:a16="http://schemas.microsoft.com/office/drawing/2014/main" id="{A13434BC-0F36-4901-A3E1-0817B3E46E39}"/>
              </a:ext>
            </a:extLst>
          </p:cNvPr>
          <p:cNvSpPr txBox="1"/>
          <p:nvPr/>
        </p:nvSpPr>
        <p:spPr>
          <a:xfrm>
            <a:off x="533850" y="2276434"/>
            <a:ext cx="10522981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0EBC4-0D38-4B4C-87F3-16BF04AE1980}"/>
              </a:ext>
            </a:extLst>
          </p:cNvPr>
          <p:cNvSpPr/>
          <p:nvPr/>
        </p:nvSpPr>
        <p:spPr>
          <a:xfrm>
            <a:off x="532259" y="3163338"/>
            <a:ext cx="10524572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Platform as a Service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SAP responsable et garant de la plateforme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Client responsable du bon usage et utilisation de la plateforme</a:t>
            </a: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14AC5EB4-99CC-4494-BF3B-9E01E351ED00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42BCC-F072-4207-8A5A-0CC74B917755}"/>
              </a:ext>
            </a:extLst>
          </p:cNvPr>
          <p:cNvSpPr/>
          <p:nvPr/>
        </p:nvSpPr>
        <p:spPr>
          <a:xfrm>
            <a:off x="6531429" y="12467771"/>
            <a:ext cx="3309257" cy="78677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3CC942-5F1D-41DF-B8E8-CF37DD7BA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" r="2473" b="759"/>
          <a:stretch/>
        </p:blipFill>
        <p:spPr>
          <a:xfrm>
            <a:off x="7462057" y="4601497"/>
            <a:ext cx="9459883" cy="8848496"/>
          </a:xfrm>
          <a:prstGeom prst="rect">
            <a:avLst/>
          </a:prstGeom>
        </p:spPr>
      </p:pic>
      <p:sp>
        <p:nvSpPr>
          <p:cNvPr id="2" name="Flèche : bas 1">
            <a:extLst>
              <a:ext uri="{FF2B5EF4-FFF2-40B4-BE49-F238E27FC236}">
                <a16:creationId xmlns:a16="http://schemas.microsoft.com/office/drawing/2014/main" id="{6CFEECE9-E662-FBAB-585E-72FC04641938}"/>
              </a:ext>
            </a:extLst>
          </p:cNvPr>
          <p:cNvSpPr/>
          <p:nvPr/>
        </p:nvSpPr>
        <p:spPr>
          <a:xfrm>
            <a:off x="14211300" y="3518891"/>
            <a:ext cx="628650" cy="1714500"/>
          </a:xfrm>
          <a:prstGeom prst="downArrow">
            <a:avLst/>
          </a:prstGeom>
          <a:solidFill>
            <a:srgbClr val="FFFFFF"/>
          </a:solidFill>
          <a:ln w="57150" cap="flat">
            <a:solidFill>
              <a:schemeClr val="accent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245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E52A-4EFF-F2CF-AB44-26774182A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1C571ADA-014B-41FD-901A-5F5BB574B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des accès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1336E3-4EDF-985B-E407-34C30391C18E}"/>
              </a:ext>
            </a:extLst>
          </p:cNvPr>
          <p:cNvSpPr/>
          <p:nvPr/>
        </p:nvSpPr>
        <p:spPr>
          <a:xfrm>
            <a:off x="532259" y="3166972"/>
            <a:ext cx="11920206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L’IAS centralise et redirige les flux de connexion en fonction des règles 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Séparation entre users externes et internes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Gestions des users via des groupes: groupe AD (interne) groupes IAS (externe)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Exposition des attributs SAML pour gestion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authorisation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E4F5E2CA-3991-AA09-88D7-DE320D5259DC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Organisation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3C62F-9A95-C00C-385F-36A98E152702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23FB-E0F2-B076-F023-DEB135CD6225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9A0E5A-EC18-F8C5-C5DC-CBBF856DC81D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60C42-30EF-B33F-DBCC-565B4C00A598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Le sous titre qui va bien !">
            <a:extLst>
              <a:ext uri="{FF2B5EF4-FFF2-40B4-BE49-F238E27FC236}">
                <a16:creationId xmlns:a16="http://schemas.microsoft.com/office/drawing/2014/main" id="{0B592234-22F1-79B2-3269-263F750484EE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Organisation</a:t>
            </a:r>
          </a:p>
        </p:txBody>
      </p:sp>
      <p:pic>
        <p:nvPicPr>
          <p:cNvPr id="2" name="Picture 4" descr="3 Design Principles for Smooth Identity &amp; Access Management in SAP Cloud |  by Arne Feys | delaware | Medium">
            <a:extLst>
              <a:ext uri="{FF2B5EF4-FFF2-40B4-BE49-F238E27FC236}">
                <a16:creationId xmlns:a16="http://schemas.microsoft.com/office/drawing/2014/main" id="{21B771D7-B1D3-F0D1-8C52-45B98B717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227" y="5243625"/>
            <a:ext cx="17266618" cy="78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5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des accès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2259" y="3181701"/>
            <a:ext cx="11920206" cy="2308322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définir des règles de redirection vers les multiples IDP ou le IAS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Règles à définir sur les critères:</a:t>
            </a:r>
          </a:p>
          <a:p>
            <a:pPr marL="396000" lvl="2" indent="-342900" algn="just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Domaine</a:t>
            </a:r>
          </a:p>
          <a:p>
            <a:pPr marL="396000" lvl="2" indent="-342900" algn="just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Type de user</a:t>
            </a:r>
          </a:p>
          <a:p>
            <a:pPr marL="396000" lvl="2" indent="-342900" algn="just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User Group</a:t>
            </a:r>
          </a:p>
          <a:p>
            <a:pPr marL="396000" lvl="2" indent="-342900" algn="just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Range IP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Règles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Le sous titre qui va bien !">
            <a:extLst>
              <a:ext uri="{FF2B5EF4-FFF2-40B4-BE49-F238E27FC236}">
                <a16:creationId xmlns:a16="http://schemas.microsoft.com/office/drawing/2014/main" id="{A7C09B75-F5B6-43ED-AE63-994CC93EA6AC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 d’authentification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B8434B-E381-4F7B-8363-7152F8E3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00" y="5774240"/>
            <a:ext cx="18856552" cy="73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32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des accès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3850" y="3174242"/>
            <a:ext cx="1192020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relier un IDP custom derrière le IAS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Configuration SAML 2.0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choisir entre attributs de l’IAS ou de l’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IdP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custom à l’authentification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Corporate Identity Provider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FD3348-1F56-4E2D-9AD8-20BC5063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4" y="4734351"/>
            <a:ext cx="22130683" cy="6705215"/>
          </a:xfrm>
          <a:prstGeom prst="rect">
            <a:avLst/>
          </a:prstGeom>
        </p:spPr>
      </p:pic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09392667-620A-45F8-AEC2-11F63C5B277B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Corporate identity Provider</a:t>
            </a:r>
          </a:p>
        </p:txBody>
      </p:sp>
    </p:spTree>
    <p:extLst>
      <p:ext uri="{BB962C8B-B14F-4D97-AF65-F5344CB8AC3E}">
        <p14:creationId xmlns:p14="http://schemas.microsoft.com/office/powerpoint/2010/main" val="3200952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Gestion des accès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C044-6F2A-4F08-80F2-D73802B440BD}"/>
              </a:ext>
            </a:extLst>
          </p:cNvPr>
          <p:cNvSpPr/>
          <p:nvPr/>
        </p:nvSpPr>
        <p:spPr>
          <a:xfrm>
            <a:off x="532259" y="3177457"/>
            <a:ext cx="11920206" cy="461663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Possibilité d’activer de la MFA sur une App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Authenticator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ou par mail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B6AFF9A-C8D6-4784-9264-10305D0DF9C3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 Factor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  <a:endParaRPr lang="fr-FR" sz="3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Le sous titre qui va bien !">
            <a:extLst>
              <a:ext uri="{FF2B5EF4-FFF2-40B4-BE49-F238E27FC236}">
                <a16:creationId xmlns:a16="http://schemas.microsoft.com/office/drawing/2014/main" id="{A7C09B75-F5B6-43ED-AE63-994CC93EA6AC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MFA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6E97AB-48DD-6321-8F42-5B9DDC9D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123" y="2731315"/>
            <a:ext cx="8910080" cy="871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CFD9BBA-2857-4023-7AA0-6852455A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23" y="5164916"/>
            <a:ext cx="10631384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92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8895-94A3-6776-09B5-97293298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B79D3C-C1E5-9B14-F6AF-9C1CA6FF6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Autorisations et rôles</a:t>
            </a:r>
          </a:p>
        </p:txBody>
      </p:sp>
    </p:spTree>
    <p:extLst>
      <p:ext uri="{BB962C8B-B14F-4D97-AF65-F5344CB8AC3E}">
        <p14:creationId xmlns:p14="http://schemas.microsoft.com/office/powerpoint/2010/main" val="1260201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070B-6AF4-D90E-62F4-C7EFC6F5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2A211C09-3797-F2B5-79B1-262A30B5A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Autorisations et rôles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77E29A-1506-8BF4-5D72-A1E6BF0185BD}"/>
              </a:ext>
            </a:extLst>
          </p:cNvPr>
          <p:cNvSpPr/>
          <p:nvPr/>
        </p:nvSpPr>
        <p:spPr>
          <a:xfrm>
            <a:off x="532259" y="3166972"/>
            <a:ext cx="11920206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Un rôle BTP permet l’accès à un service ou une fonctionnalité d’un service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Pour un même service, plusieurs rôles (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viewer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, expert, admin etc…)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regrouper des rôles dans des rôles collections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Affectation des rôles collections par mapping SAML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51044FD-AEBB-5908-C4A8-031C7DA256A1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Principes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1AF67-EDAD-4E35-9172-52B532B4E9FF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1BE3B4-C1CB-B5DF-31D0-87F0107763AB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966C5A-A554-62B2-A458-A2AEEDE391D6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B3F3B-9330-7666-C176-D1F1F5708F48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Le sous titre qui va bien !">
            <a:extLst>
              <a:ext uri="{FF2B5EF4-FFF2-40B4-BE49-F238E27FC236}">
                <a16:creationId xmlns:a16="http://schemas.microsoft.com/office/drawing/2014/main" id="{9AA6102A-85D4-0BA1-802E-6DEFBEB33CDD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Principes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B73C3D-DC79-1AA2-B12A-8846412B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92" y="8152149"/>
            <a:ext cx="21110346" cy="25435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3E0B8E-7E9B-7149-0BD9-393513CC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07" y="4929899"/>
            <a:ext cx="1814765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1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76968-E544-0F5E-9935-9D538235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367A067A-4CC3-1983-4835-5B46B2849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Autorisations et rôles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03CA1-25A6-51A2-0D1E-68C86E969999}"/>
              </a:ext>
            </a:extLst>
          </p:cNvPr>
          <p:cNvSpPr/>
          <p:nvPr/>
        </p:nvSpPr>
        <p:spPr>
          <a:xfrm>
            <a:off x="532259" y="3173990"/>
            <a:ext cx="11920206" cy="830995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Mapping possible pour chaque IAS relié au subaccount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Affectation d’un rôle collection par règles sur attribut SAML</a:t>
            </a: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841C1838-EFBB-C05C-60DA-18A4D2107512}"/>
              </a:ext>
            </a:extLst>
          </p:cNvPr>
          <p:cNvSpPr txBox="1"/>
          <p:nvPr/>
        </p:nvSpPr>
        <p:spPr>
          <a:xfrm>
            <a:off x="533850" y="2276434"/>
            <a:ext cx="11918615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Mapping des rôles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26862-46D8-482C-5BCF-CCEED06DA784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0A3F1C-5FD2-E50B-7AC0-9420673951D5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D40D29-F7EA-1AB2-326F-E758A633376B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A6C743-EA31-9A49-7CB9-1A490FF3B8F9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Le sous titre qui va bien !">
            <a:extLst>
              <a:ext uri="{FF2B5EF4-FFF2-40B4-BE49-F238E27FC236}">
                <a16:creationId xmlns:a16="http://schemas.microsoft.com/office/drawing/2014/main" id="{A0668FEC-2E9E-46CE-675F-DA0C73CB4D18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Affectation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17E3E3-2F3C-A9B4-C963-776890BF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83" y="4807097"/>
            <a:ext cx="21358031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6371-3645-0A4F-AEFF-0FD098F4B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2B9BC81-808D-A902-05FF-1141343ED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Clean Core</a:t>
            </a:r>
          </a:p>
        </p:txBody>
      </p:sp>
    </p:spTree>
    <p:extLst>
      <p:ext uri="{BB962C8B-B14F-4D97-AF65-F5344CB8AC3E}">
        <p14:creationId xmlns:p14="http://schemas.microsoft.com/office/powerpoint/2010/main" val="21801908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752B4-BC27-D2AD-12C1-EECD4550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728AB4B7-87DF-BCC8-2BE3-A8F5143E0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b="1" dirty="0"/>
              <a:t>Clean Core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CE3FB-42E9-CECB-6469-ED875FD12BF1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47B9A-74A6-7F97-B514-4E49F0D8CB76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1F2BC6-61B6-5789-8F88-99C800E84386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9387B4-3BE2-DD14-1A60-2DBC715AB35E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AB16A613-3C31-50B3-7325-BE850E133790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977EE-8578-B941-B359-EA37487C969E}"/>
              </a:ext>
            </a:extLst>
          </p:cNvPr>
          <p:cNvSpPr/>
          <p:nvPr/>
        </p:nvSpPr>
        <p:spPr>
          <a:xfrm>
            <a:off x="532259" y="4357667"/>
            <a:ext cx="11211110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Rester proche de la dernière version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Proche des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Feature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Pack Stack (FPS) et Support Pack Stack (SPS)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Solutions partenaires « clean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core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 » compliant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557558F4-E56E-74DC-1EF7-B058D5535BEC}"/>
              </a:ext>
            </a:extLst>
          </p:cNvPr>
          <p:cNvSpPr txBox="1"/>
          <p:nvPr/>
        </p:nvSpPr>
        <p:spPr>
          <a:xfrm>
            <a:off x="533851" y="3454994"/>
            <a:ext cx="11211110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 du logiciel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75450-A384-4664-6B0E-7BB03C606729}"/>
              </a:ext>
            </a:extLst>
          </p:cNvPr>
          <p:cNvSpPr/>
          <p:nvPr/>
        </p:nvSpPr>
        <p:spPr>
          <a:xfrm>
            <a:off x="530668" y="7771958"/>
            <a:ext cx="11211110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Mise à jour d’interfaces stables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Capacités adéquates de surveillance et de résolution des erreurs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Uniquement des intégrations utilisées et documentées</a:t>
            </a:r>
          </a:p>
        </p:txBody>
      </p:sp>
      <p:sp>
        <p:nvSpPr>
          <p:cNvPr id="3" name="ZoneTexte 13">
            <a:extLst>
              <a:ext uri="{FF2B5EF4-FFF2-40B4-BE49-F238E27FC236}">
                <a16:creationId xmlns:a16="http://schemas.microsoft.com/office/drawing/2014/main" id="{D9BCE0EE-CF04-B6B4-C634-C22E686AE002}"/>
              </a:ext>
            </a:extLst>
          </p:cNvPr>
          <p:cNvSpPr txBox="1"/>
          <p:nvPr/>
        </p:nvSpPr>
        <p:spPr>
          <a:xfrm>
            <a:off x="530668" y="6840103"/>
            <a:ext cx="11211110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Intégration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3209CB-A024-3F11-8B7A-19527792AFE7}"/>
              </a:ext>
            </a:extLst>
          </p:cNvPr>
          <p:cNvSpPr/>
          <p:nvPr/>
        </p:nvSpPr>
        <p:spPr>
          <a:xfrm>
            <a:off x="12642222" y="7770946"/>
            <a:ext cx="11211110" cy="830995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Complètes, correctes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Utilisées, pertinentes</a:t>
            </a:r>
          </a:p>
        </p:txBody>
      </p:sp>
      <p:sp>
        <p:nvSpPr>
          <p:cNvPr id="8" name="ZoneTexte 13">
            <a:extLst>
              <a:ext uri="{FF2B5EF4-FFF2-40B4-BE49-F238E27FC236}">
                <a16:creationId xmlns:a16="http://schemas.microsoft.com/office/drawing/2014/main" id="{94E8E276-7DDF-491C-92CA-B80AC98D2D31}"/>
              </a:ext>
            </a:extLst>
          </p:cNvPr>
          <p:cNvSpPr txBox="1"/>
          <p:nvPr/>
        </p:nvSpPr>
        <p:spPr>
          <a:xfrm>
            <a:off x="12635856" y="6858000"/>
            <a:ext cx="11211110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Données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4D23E-9441-46D0-B088-835081B5A955}"/>
              </a:ext>
            </a:extLst>
          </p:cNvPr>
          <p:cNvSpPr/>
          <p:nvPr/>
        </p:nvSpPr>
        <p:spPr>
          <a:xfrm>
            <a:off x="12637447" y="4340439"/>
            <a:ext cx="11211110" cy="1569658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Extensions stables et mises à jour selon le modèle d’extensibilité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Uniquement des extensions utilisées et documentées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Respect des normes générales de qualité du code et des meilleures pratiques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Pas de duplication des fonctionnalités standard de SAP</a:t>
            </a:r>
          </a:p>
        </p:txBody>
      </p:sp>
      <p:sp>
        <p:nvSpPr>
          <p:cNvPr id="18" name="ZoneTexte 13">
            <a:extLst>
              <a:ext uri="{FF2B5EF4-FFF2-40B4-BE49-F238E27FC236}">
                <a16:creationId xmlns:a16="http://schemas.microsoft.com/office/drawing/2014/main" id="{7CC4258B-99BF-3CB1-E3F7-8EA9D8381158}"/>
              </a:ext>
            </a:extLst>
          </p:cNvPr>
          <p:cNvSpPr txBox="1"/>
          <p:nvPr/>
        </p:nvSpPr>
        <p:spPr>
          <a:xfrm>
            <a:off x="12637447" y="3462942"/>
            <a:ext cx="11211110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Extensibilité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29680-A971-0246-195A-AD1277478B26}"/>
              </a:ext>
            </a:extLst>
          </p:cNvPr>
          <p:cNvSpPr/>
          <p:nvPr/>
        </p:nvSpPr>
        <p:spPr>
          <a:xfrm>
            <a:off x="537034" y="10984685"/>
            <a:ext cx="11215886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Pas de processus incohérents ou inefficaces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Exploitation des meilleurs pratiques recommandées par SAP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C3DC279A-B4E5-3CAF-03DD-66DE0FDE9159}"/>
              </a:ext>
            </a:extLst>
          </p:cNvPr>
          <p:cNvSpPr txBox="1"/>
          <p:nvPr/>
        </p:nvSpPr>
        <p:spPr>
          <a:xfrm>
            <a:off x="537034" y="10068853"/>
            <a:ext cx="11209519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F02ED2-3FB3-8B07-DF9F-3AB0A4F4ADCB}"/>
              </a:ext>
            </a:extLst>
          </p:cNvPr>
          <p:cNvSpPr/>
          <p:nvPr/>
        </p:nvSpPr>
        <p:spPr>
          <a:xfrm>
            <a:off x="12631082" y="10973676"/>
            <a:ext cx="11209519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Opérations quotidiennes planifiées et exécutées régulièrement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Participation aux évènements de cycle de vie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Respects des fenêtres de maintenance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pré-approuvées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2DCAB7A5-1395-5A85-9796-E1F8C3261C45}"/>
              </a:ext>
            </a:extLst>
          </p:cNvPr>
          <p:cNvSpPr txBox="1"/>
          <p:nvPr/>
        </p:nvSpPr>
        <p:spPr>
          <a:xfrm>
            <a:off x="12637447" y="10068853"/>
            <a:ext cx="11209519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Opérations</a:t>
            </a:r>
          </a:p>
        </p:txBody>
      </p:sp>
    </p:spTree>
    <p:extLst>
      <p:ext uri="{BB962C8B-B14F-4D97-AF65-F5344CB8AC3E}">
        <p14:creationId xmlns:p14="http://schemas.microsoft.com/office/powerpoint/2010/main" val="2417023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70251-534A-42E3-AAAE-FD7AB23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Clean Core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DDEF64-B0F6-E30B-F69E-98A57497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2" y="1857676"/>
            <a:ext cx="18388013" cy="103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7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ZoneTexte 13">
            <a:extLst>
              <a:ext uri="{FF2B5EF4-FFF2-40B4-BE49-F238E27FC236}">
                <a16:creationId xmlns:a16="http://schemas.microsoft.com/office/drawing/2014/main" id="{A13434BC-0F36-4901-A3E1-0817B3E46E39}"/>
              </a:ext>
            </a:extLst>
          </p:cNvPr>
          <p:cNvSpPr txBox="1"/>
          <p:nvPr/>
        </p:nvSpPr>
        <p:spPr>
          <a:xfrm>
            <a:off x="533850" y="2276434"/>
            <a:ext cx="10522981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Néo vs Cloud Foundry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0EBC4-0D38-4B4C-87F3-16BF04AE1980}"/>
              </a:ext>
            </a:extLst>
          </p:cNvPr>
          <p:cNvSpPr/>
          <p:nvPr/>
        </p:nvSpPr>
        <p:spPr>
          <a:xfrm>
            <a:off x="532259" y="3165127"/>
            <a:ext cx="10524572" cy="830995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SAP ne propose plus que du Cloud Foundry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Possible de renouveler des contrats existants sur Néo</a:t>
            </a: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14AC5EB4-99CC-4494-BF3B-9E01E351ED00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Néo VS Cloud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Foundry</a:t>
            </a: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0D1E2-D502-4CBA-84E6-2563806B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2" y="4188395"/>
            <a:ext cx="11497055" cy="91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02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70251-534A-42E3-AAAE-FD7AB23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Clean Core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86D6A2-663E-44DD-BD11-CFE4FD1F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2" y="1857676"/>
            <a:ext cx="18388013" cy="103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3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70251-534A-42E3-AAAE-FD7AB23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Clean Core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865A09-777B-DF0C-BE18-26C4AAB1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166" y="2018910"/>
            <a:ext cx="17899667" cy="100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17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70251-534A-42E3-AAAE-FD7AB23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Clean Core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8ECDB2-BAA0-A06C-412E-E874912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17" y="2286195"/>
            <a:ext cx="18275965" cy="103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70251-534A-42E3-AAAE-FD7AB23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Clean Core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3BB4D4-74C7-19AB-D841-9ED988A8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2" y="2081212"/>
            <a:ext cx="18388013" cy="103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0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150B3B-BF96-4618-A943-D5A721055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5"/>
          <a:stretch/>
        </p:blipFill>
        <p:spPr>
          <a:xfrm>
            <a:off x="532259" y="4746543"/>
            <a:ext cx="18207485" cy="7961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 Néo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ZoneTexte 13">
            <a:extLst>
              <a:ext uri="{FF2B5EF4-FFF2-40B4-BE49-F238E27FC236}">
                <a16:creationId xmlns:a16="http://schemas.microsoft.com/office/drawing/2014/main" id="{A13434BC-0F36-4901-A3E1-0817B3E46E39}"/>
              </a:ext>
            </a:extLst>
          </p:cNvPr>
          <p:cNvSpPr txBox="1"/>
          <p:nvPr/>
        </p:nvSpPr>
        <p:spPr>
          <a:xfrm>
            <a:off x="533850" y="2276434"/>
            <a:ext cx="10522981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Data Center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0EBC4-0D38-4B4C-87F3-16BF04AE1980}"/>
              </a:ext>
            </a:extLst>
          </p:cNvPr>
          <p:cNvSpPr/>
          <p:nvPr/>
        </p:nvSpPr>
        <p:spPr>
          <a:xfrm>
            <a:off x="532259" y="3163338"/>
            <a:ext cx="10524572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SAP BTP hébergé sur un Data Center SAP en fonction de la région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Cloud d’architecture propriétaire SAP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Proposition de data center à Frankfurt</a:t>
            </a: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14AC5EB4-99CC-4494-BF3B-9E01E351ED00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Régions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9BBFF7-376E-430B-BE43-E1CF0B65C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6205" y="1857676"/>
            <a:ext cx="8592435" cy="651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42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 Néo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Le sous titre qui va bien !">
            <a:extLst>
              <a:ext uri="{FF2B5EF4-FFF2-40B4-BE49-F238E27FC236}">
                <a16:creationId xmlns:a16="http://schemas.microsoft.com/office/drawing/2014/main" id="{F4F1FCE1-47B5-4FDE-8607-B25BB1C17EB6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générale</a:t>
            </a:r>
          </a:p>
        </p:txBody>
      </p:sp>
      <p:pic>
        <p:nvPicPr>
          <p:cNvPr id="10" name="Picture 2" descr="RÃ©sultat de recherche d'images pour &quot;sap cloud platform architecture&quot;">
            <a:extLst>
              <a:ext uri="{FF2B5EF4-FFF2-40B4-BE49-F238E27FC236}">
                <a16:creationId xmlns:a16="http://schemas.microsoft.com/office/drawing/2014/main" id="{ECE8BBB0-62C0-4D41-AB43-A8BF0E7B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241024" y="2334760"/>
            <a:ext cx="23901951" cy="98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9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 Cloud Foundry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6F5FD-953D-4EDC-8346-B3F12D0315C9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81A33-4462-45A9-9A9C-0F14BCD675DF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13FB3C-2D55-4519-AC72-6AFB881E7540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2C1CD-1A61-4545-B629-7927AEC1E543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ZoneTexte 13">
            <a:extLst>
              <a:ext uri="{FF2B5EF4-FFF2-40B4-BE49-F238E27FC236}">
                <a16:creationId xmlns:a16="http://schemas.microsoft.com/office/drawing/2014/main" id="{A13434BC-0F36-4901-A3E1-0817B3E46E39}"/>
              </a:ext>
            </a:extLst>
          </p:cNvPr>
          <p:cNvSpPr txBox="1"/>
          <p:nvPr/>
        </p:nvSpPr>
        <p:spPr>
          <a:xfrm>
            <a:off x="533850" y="2276434"/>
            <a:ext cx="10522981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Data Center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0EBC4-0D38-4B4C-87F3-16BF04AE1980}"/>
              </a:ext>
            </a:extLst>
          </p:cNvPr>
          <p:cNvSpPr/>
          <p:nvPr/>
        </p:nvSpPr>
        <p:spPr>
          <a:xfrm>
            <a:off x="532259" y="3163338"/>
            <a:ext cx="10524572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SAP BTP hébergé sur un Data Center d’un hyperscaler en fonction de la région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Architecture Cloud Foundry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Private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ou Public Cloud</a:t>
            </a: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14AC5EB4-99CC-4494-BF3B-9E01E351ED00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Régions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45CBAB-7F6E-AD15-AE3E-D246412D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09" y="4507988"/>
            <a:ext cx="20361444" cy="87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3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AE51C-4DC8-7457-C987-7101005B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age de texte - Mise en page V.3">
            <a:extLst>
              <a:ext uri="{FF2B5EF4-FFF2-40B4-BE49-F238E27FC236}">
                <a16:creationId xmlns:a16="http://schemas.microsoft.com/office/drawing/2014/main" id="{CDD96BCD-F83C-4E5F-5518-BE01C1FE1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SAP BTP Cloud Foundry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0B590D-187D-6F77-9A83-17F88C9DD97E}"/>
              </a:ext>
            </a:extLst>
          </p:cNvPr>
          <p:cNvSpPr/>
          <p:nvPr/>
        </p:nvSpPr>
        <p:spPr>
          <a:xfrm>
            <a:off x="10109744" y="2731315"/>
            <a:ext cx="3125585" cy="149629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A7A7CD-B814-E9D3-62F2-6287516032E3}"/>
              </a:ext>
            </a:extLst>
          </p:cNvPr>
          <p:cNvSpPr/>
          <p:nvPr/>
        </p:nvSpPr>
        <p:spPr>
          <a:xfrm>
            <a:off x="783171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A0FF1F-337D-C1B9-53AD-36B99352C58C}"/>
              </a:ext>
            </a:extLst>
          </p:cNvPr>
          <p:cNvSpPr/>
          <p:nvPr/>
        </p:nvSpPr>
        <p:spPr>
          <a:xfrm>
            <a:off x="9162656" y="7640797"/>
            <a:ext cx="1894175" cy="33418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25962E-2740-EEEB-2A1F-50903FDE0E5F}"/>
              </a:ext>
            </a:extLst>
          </p:cNvPr>
          <p:cNvSpPr/>
          <p:nvPr/>
        </p:nvSpPr>
        <p:spPr>
          <a:xfrm>
            <a:off x="4435167" y="8305021"/>
            <a:ext cx="3857105" cy="88114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ZoneTexte 13">
            <a:extLst>
              <a:ext uri="{FF2B5EF4-FFF2-40B4-BE49-F238E27FC236}">
                <a16:creationId xmlns:a16="http://schemas.microsoft.com/office/drawing/2014/main" id="{9C2118BD-FFED-690A-01B2-076949CEBBBD}"/>
              </a:ext>
            </a:extLst>
          </p:cNvPr>
          <p:cNvSpPr txBox="1"/>
          <p:nvPr/>
        </p:nvSpPr>
        <p:spPr>
          <a:xfrm>
            <a:off x="533850" y="2276434"/>
            <a:ext cx="10522981" cy="839118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 algn="ctr" defTabSz="457200">
              <a:buFontTx/>
              <a:defRPr sz="3600" b="1">
                <a:solidFill>
                  <a:srgbClr val="00A2FF"/>
                </a:solidFill>
                <a:latin typeface="Exo 2"/>
                <a:ea typeface="Exo 2"/>
                <a:cs typeface="Exo 2"/>
                <a:sym typeface="Exo 2"/>
              </a:defRPr>
            </a:pP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Data Center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344924-D891-CA70-EBA0-CD63CD360AF5}"/>
              </a:ext>
            </a:extLst>
          </p:cNvPr>
          <p:cNvSpPr/>
          <p:nvPr/>
        </p:nvSpPr>
        <p:spPr>
          <a:xfrm>
            <a:off x="532259" y="3163338"/>
            <a:ext cx="10524572" cy="1200327"/>
          </a:xfrm>
          <a:prstGeom prst="rect">
            <a:avLst/>
          </a:prstGeom>
          <a:solidFill>
            <a:srgbClr val="FFFFFF"/>
          </a:solidFill>
          <a:ln w="34925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45719" rIns="180000" bIns="45719" numCol="1" spcCol="38100" rtlCol="0" anchor="ctr">
            <a:spAutoFit/>
          </a:bodyPr>
          <a:lstStyle/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SAP BTP hébergé sur un Data Center d’un hyperscaler en fonction de la région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Architecture Cloud Foundry</a:t>
            </a:r>
          </a:p>
          <a:p>
            <a:pPr marL="396000" lvl="2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Data Center Azure à Amsterdam et AWS à Frankfurt</a:t>
            </a:r>
          </a:p>
        </p:txBody>
      </p:sp>
      <p:sp>
        <p:nvSpPr>
          <p:cNvPr id="13" name="Le sous titre qui va bien !">
            <a:extLst>
              <a:ext uri="{FF2B5EF4-FFF2-40B4-BE49-F238E27FC236}">
                <a16:creationId xmlns:a16="http://schemas.microsoft.com/office/drawing/2014/main" id="{316423E2-9893-702B-AC56-5045A667C787}"/>
              </a:ext>
            </a:extLst>
          </p:cNvPr>
          <p:cNvSpPr txBox="1"/>
          <p:nvPr/>
        </p:nvSpPr>
        <p:spPr>
          <a:xfrm>
            <a:off x="6363720" y="1138217"/>
            <a:ext cx="11659740" cy="83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8744" tIns="108744" rIns="108744" bIns="108744">
            <a:normAutofit/>
          </a:bodyPr>
          <a:lstStyle>
            <a:lvl1pPr algn="ctr" defTabSz="1087636">
              <a:lnSpc>
                <a:spcPct val="120000"/>
              </a:lnSpc>
              <a:spcBef>
                <a:spcPts val="700"/>
              </a:spcBef>
              <a:defRPr sz="3100">
                <a:solidFill>
                  <a:srgbClr val="797979"/>
                </a:solidFill>
                <a:latin typeface="Exo 2 Light"/>
                <a:ea typeface="Exo 2 Light"/>
                <a:cs typeface="Exo 2 Light"/>
                <a:sym typeface="Exo 2 Light"/>
              </a:defRPr>
            </a:lvl1pPr>
          </a:lstStyle>
          <a:p>
            <a:pPr>
              <a:defRPr sz="2400"/>
            </a:pP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Régions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F397456-7D7A-92EE-360B-B74E5423E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3"/>
          <a:stretch/>
        </p:blipFill>
        <p:spPr>
          <a:xfrm>
            <a:off x="532259" y="4867172"/>
            <a:ext cx="17116620" cy="7710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6DAE4B-23DF-591E-913E-81AF5E5FF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6" b="17776"/>
          <a:stretch/>
        </p:blipFill>
        <p:spPr>
          <a:xfrm>
            <a:off x="15844058" y="1786407"/>
            <a:ext cx="7448204" cy="563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8940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4D7E"/>
      </a:accent1>
      <a:accent2>
        <a:srgbClr val="1971BB"/>
      </a:accent2>
      <a:accent3>
        <a:srgbClr val="1D8EEA"/>
      </a:accent3>
      <a:accent4>
        <a:srgbClr val="4EAAFF"/>
      </a:accent4>
      <a:accent5>
        <a:srgbClr val="8BCEFF"/>
      </a:accent5>
      <a:accent6>
        <a:srgbClr val="C7C7C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432000" tIns="216000" rIns="432000" bIns="216000" numCol="1" rtlCol="0" anchor="ctr" anchorCtr="0">
        <a:spAutoFit/>
      </a:bodyPr>
      <a:lstStyle>
        <a:defPPr algn="l">
          <a:defRPr kumimoji="0" sz="3300" b="0" i="0" u="none" strike="noStrike" cap="none" spc="0" normalizeH="0" baseline="0" dirty="0" err="1" smtClean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uFillTx/>
            <a:latin typeface="Calibri" panose="020F0502020204030204" pitchFamily="34" charset="0"/>
            <a:ea typeface="Exo 2 Light"/>
            <a:cs typeface="Calibri" panose="020F0502020204030204" pitchFamily="34" charset="0"/>
            <a:sym typeface="Exo 2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ommaire &amp; Transitions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4D7E"/>
      </a:accent1>
      <a:accent2>
        <a:srgbClr val="1971BB"/>
      </a:accent2>
      <a:accent3>
        <a:srgbClr val="1D8EEA"/>
      </a:accent3>
      <a:accent4>
        <a:srgbClr val="4EAAFF"/>
      </a:accent4>
      <a:accent5>
        <a:srgbClr val="8BCEFF"/>
      </a:accent5>
      <a:accent6>
        <a:srgbClr val="C7C7C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432000" tIns="216000" rIns="432000" bIns="216000" numCol="1" rtlCol="0" anchor="ctr" anchorCtr="0">
        <a:spAutoFit/>
      </a:bodyPr>
      <a:lstStyle>
        <a:defPPr algn="l">
          <a:defRPr kumimoji="0" sz="3300" b="0" i="0" u="none" strike="noStrike" cap="none" spc="0" normalizeH="0" baseline="0" dirty="0" err="1" smtClean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uFillTx/>
            <a:latin typeface="Calibri" panose="020F0502020204030204" pitchFamily="34" charset="0"/>
            <a:ea typeface="Exo 2 Light"/>
            <a:cs typeface="Calibri" panose="020F0502020204030204" pitchFamily="34" charset="0"/>
            <a:sym typeface="Exo 2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ontenu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4D7E"/>
      </a:accent1>
      <a:accent2>
        <a:srgbClr val="1971BB"/>
      </a:accent2>
      <a:accent3>
        <a:srgbClr val="1D8EEA"/>
      </a:accent3>
      <a:accent4>
        <a:srgbClr val="4EAAFF"/>
      </a:accent4>
      <a:accent5>
        <a:srgbClr val="8BCEFF"/>
      </a:accent5>
      <a:accent6>
        <a:srgbClr val="C7C7C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432000" tIns="216000" rIns="432000" bIns="216000" numCol="1" rtlCol="0" anchor="ctr" anchorCtr="0">
        <a:spAutoFit/>
      </a:bodyPr>
      <a:lstStyle>
        <a:defPPr algn="l">
          <a:defRPr kumimoji="0" sz="3300" b="0" i="0" u="none" strike="noStrike" cap="none" spc="0" normalizeH="0" baseline="0" dirty="0" err="1" smtClean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uFillTx/>
            <a:latin typeface="Calibri" panose="020F0502020204030204" pitchFamily="34" charset="0"/>
            <a:ea typeface="Exo 2 Light"/>
            <a:cs typeface="Calibri" panose="020F0502020204030204" pitchFamily="34" charset="0"/>
            <a:sym typeface="Exo 2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4D7E"/>
      </a:accent1>
      <a:accent2>
        <a:srgbClr val="1971BB"/>
      </a:accent2>
      <a:accent3>
        <a:srgbClr val="1D8EEA"/>
      </a:accent3>
      <a:accent4>
        <a:srgbClr val="4EAAFF"/>
      </a:accent4>
      <a:accent5>
        <a:srgbClr val="8BCEFF"/>
      </a:accent5>
      <a:accent6>
        <a:srgbClr val="C7C7C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ADC8231F865747A41DF02A6203DE90" ma:contentTypeVersion="9" ma:contentTypeDescription="Crée un document." ma:contentTypeScope="" ma:versionID="e8ae63d219ed0944b78a12d2dc411855">
  <xsd:schema xmlns:xsd="http://www.w3.org/2001/XMLSchema" xmlns:xs="http://www.w3.org/2001/XMLSchema" xmlns:p="http://schemas.microsoft.com/office/2006/metadata/properties" xmlns:ns2="aa861841-6b97-4a50-b428-c54019fdf04b" xmlns:ns3="5efa3dbc-efae-443a-901d-b9d87db4f2e5" targetNamespace="http://schemas.microsoft.com/office/2006/metadata/properties" ma:root="true" ma:fieldsID="a0879ab72b74b870fb8f4bb9cb63b9eb" ns2:_="" ns3:_="">
    <xsd:import namespace="aa861841-6b97-4a50-b428-c54019fdf04b"/>
    <xsd:import namespace="5efa3dbc-efae-443a-901d-b9d87db4f2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61841-6b97-4a50-b428-c54019fdf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a3dbc-efae-443a-901d-b9d87db4f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F6AD68-C015-440F-AF39-BE0107CC3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61841-6b97-4a50-b428-c54019fdf04b"/>
    <ds:schemaRef ds:uri="5efa3dbc-efae-443a-901d-b9d87db4f2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999413-97B2-4AD3-9754-FF3D05933D95}">
  <ds:schemaRefs>
    <ds:schemaRef ds:uri="5efa3dbc-efae-443a-901d-b9d87db4f2e5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aa861841-6b97-4a50-b428-c54019fdf04b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B7A54D-3D5E-4721-BEF6-4C104FDBAC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23809</TotalTime>
  <Words>1689</Words>
  <Application>Microsoft Office PowerPoint</Application>
  <PresentationFormat>Personnalisé</PresentationFormat>
  <Paragraphs>335</Paragraphs>
  <Slides>53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53</vt:i4>
      </vt:variant>
    </vt:vector>
  </HeadingPairs>
  <TitlesOfParts>
    <vt:vector size="62" baseType="lpstr">
      <vt:lpstr>Arial</vt:lpstr>
      <vt:lpstr>Calibri</vt:lpstr>
      <vt:lpstr>Exo 2</vt:lpstr>
      <vt:lpstr>Exo 2 Light</vt:lpstr>
      <vt:lpstr>Helvetica Neue</vt:lpstr>
      <vt:lpstr>Wingdings</vt:lpstr>
      <vt:lpstr>Titles</vt:lpstr>
      <vt:lpstr>Sommaire &amp; Transitions</vt:lpstr>
      <vt:lpstr>Contenu</vt:lpstr>
      <vt:lpstr>SAP Business Technology Platform</vt:lpstr>
      <vt:lpstr>Présentation PowerPoint</vt:lpstr>
      <vt:lpstr>Présentation PowerPoint</vt:lpstr>
      <vt:lpstr>SAP BTP</vt:lpstr>
      <vt:lpstr>SAP BTP</vt:lpstr>
      <vt:lpstr>SAP BTP Néo</vt:lpstr>
      <vt:lpstr>SAP BTP Néo</vt:lpstr>
      <vt:lpstr>SAP BTP Cloud Foundry</vt:lpstr>
      <vt:lpstr>SAP BTP Cloud Foundry</vt:lpstr>
      <vt:lpstr>SAP BTP Cloud Foundry</vt:lpstr>
      <vt:lpstr>SAP BTP Cloud Foundry</vt:lpstr>
      <vt:lpstr>Présentation PowerPoint</vt:lpstr>
      <vt:lpstr>Services</vt:lpstr>
      <vt:lpstr>Services</vt:lpstr>
      <vt:lpstr>Services</vt:lpstr>
      <vt:lpstr>Services</vt:lpstr>
      <vt:lpstr>Services</vt:lpstr>
      <vt:lpstr>Services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Gestion Global Account</vt:lpstr>
      <vt:lpstr>Gestion Global Account</vt:lpstr>
      <vt:lpstr>Gestion Global Account</vt:lpstr>
      <vt:lpstr>Présentation PowerPoint</vt:lpstr>
      <vt:lpstr>Cloud Connector</vt:lpstr>
      <vt:lpstr>Cloud Connector</vt:lpstr>
      <vt:lpstr>Cloud Connector</vt:lpstr>
      <vt:lpstr>Cloud Connector</vt:lpstr>
      <vt:lpstr>Présentation PowerPoint</vt:lpstr>
      <vt:lpstr>Gestion des accès</vt:lpstr>
      <vt:lpstr>Gestion des accès</vt:lpstr>
      <vt:lpstr>Gestion des accès</vt:lpstr>
      <vt:lpstr>Gestion des accès</vt:lpstr>
      <vt:lpstr>Gestion des accès</vt:lpstr>
      <vt:lpstr>Présentation PowerPoint</vt:lpstr>
      <vt:lpstr>Autorisations et rôles</vt:lpstr>
      <vt:lpstr>Autorisations et rôles</vt:lpstr>
      <vt:lpstr>Présentation PowerPoint</vt:lpstr>
      <vt:lpstr>Clean Core</vt:lpstr>
      <vt:lpstr>Clean Core</vt:lpstr>
      <vt:lpstr>Clean Core</vt:lpstr>
      <vt:lpstr>Clean Core</vt:lpstr>
      <vt:lpstr>Clean Core</vt:lpstr>
      <vt:lpstr>Clean Core</vt:lpstr>
    </vt:vector>
  </TitlesOfParts>
  <Manager/>
  <Company>STMS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BTP Présentation</dc:title>
  <dc:subject>SAP BTP Présentation</dc:subject>
  <dc:creator>alexis.chuong@stms.fr</dc:creator>
  <cp:lastModifiedBy>Alexis CHUONG</cp:lastModifiedBy>
  <cp:revision>602</cp:revision>
  <dcterms:modified xsi:type="dcterms:W3CDTF">2025-07-10T11:44:51Z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0x01010021ADC8231F865747A41DF02A6203DE90</vt:lpwstr>
  </property>
</Properties>
</file>